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390" r:id="rId42"/>
    <p:sldId id="393" r:id="rId43"/>
    <p:sldId id="276" r:id="rId44"/>
    <p:sldId id="277" r:id="rId45"/>
    <p:sldId id="278" r:id="rId46"/>
    <p:sldId id="279"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390"/>
            <p14:sldId id="393"/>
            <p14:sldId id="276"/>
            <p14:sldId id="277"/>
            <p14:sldId id="278"/>
            <p14:sldId id="279"/>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53223" autoAdjust="0"/>
  </p:normalViewPr>
  <p:slideViewPr>
    <p:cSldViewPr snapToGrid="0">
      <p:cViewPr>
        <p:scale>
          <a:sx n="84" d="100"/>
          <a:sy n="84" d="100"/>
        </p:scale>
        <p:origin x="240" y="-2309"/>
      </p:cViewPr>
      <p:guideLst/>
    </p:cSldViewPr>
  </p:slideViewPr>
  <p:outlineViewPr>
    <p:cViewPr>
      <p:scale>
        <a:sx n="33" d="100"/>
        <a:sy n="33" d="100"/>
      </p:scale>
      <p:origin x="0" y="-15912"/>
    </p:cViewPr>
    <p:sldLst>
      <p:sld r:id="rId1" collapse="1"/>
    </p:sldLst>
  </p:outlineViewPr>
  <p:notesTextViewPr>
    <p:cViewPr>
      <p:scale>
        <a:sx n="1" d="1"/>
        <a:sy n="1" d="1"/>
      </p:scale>
      <p:origin x="0" y="0"/>
    </p:cViewPr>
  </p:notesTextViewPr>
  <p:notesViewPr>
    <p:cSldViewPr snapToGrid="0">
      <p:cViewPr>
        <p:scale>
          <a:sx n="125" d="100"/>
          <a:sy n="125" d="100"/>
        </p:scale>
        <p:origin x="1181" y="-16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29/10/2025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Many programming languages, such as </a:t>
            </a:r>
            <a:r>
              <a:rPr lang="en-GB" b="1" dirty="0"/>
              <a:t>C</a:t>
            </a:r>
            <a:r>
              <a:rPr lang="en-GB" dirty="0"/>
              <a:t> and </a:t>
            </a:r>
            <a:r>
              <a:rPr lang="en-GB" b="1" dirty="0"/>
              <a:t>Perl</a:t>
            </a:r>
            <a:r>
              <a:rPr lang="en-GB" dirty="0"/>
              <a:t>, distinguish between </a:t>
            </a:r>
            <a:r>
              <a:rPr lang="en-GB" b="1" dirty="0"/>
              <a:t>text</a:t>
            </a:r>
            <a:r>
              <a:rPr lang="en-GB" dirty="0"/>
              <a:t> and </a:t>
            </a:r>
            <a:r>
              <a:rPr lang="en-GB" b="1" dirty="0"/>
              <a:t>binary</a:t>
            </a:r>
            <a:r>
              <a:rPr lang="en-GB" dirty="0"/>
              <a:t> file modes on Windows, because the Windows operating system handles these formats differently.</a:t>
            </a:r>
          </a:p>
          <a:p>
            <a:br>
              <a:rPr lang="en-GB" dirty="0"/>
            </a:br>
            <a:r>
              <a:rPr lang="en-GB" dirty="0"/>
              <a:t>On </a:t>
            </a:r>
            <a:r>
              <a:rPr lang="en-GB" b="1" dirty="0"/>
              <a:t>UNIX-like systems</a:t>
            </a:r>
            <a:r>
              <a:rPr lang="en-GB" dirty="0"/>
              <a:t>, there is no such distinction - files are simply sequences of bytes.</a:t>
            </a:r>
          </a:p>
          <a:p>
            <a:endParaRPr lang="en-GB" dirty="0"/>
          </a:p>
          <a:p>
            <a:r>
              <a:rPr lang="en-GB" dirty="0"/>
              <a:t>In </a:t>
            </a:r>
            <a:r>
              <a:rPr lang="en-GB" b="1" dirty="0"/>
              <a:t>Python 3</a:t>
            </a:r>
            <a:r>
              <a:rPr lang="en-GB" dirty="0"/>
              <a:t> (as in Java and .NET), </a:t>
            </a:r>
            <a:r>
              <a:rPr lang="en-GB" b="1" dirty="0"/>
              <a:t>strings are Unicode</a:t>
            </a:r>
            <a:r>
              <a:rPr lang="en-GB" dirty="0"/>
              <a:t>, meaning they represent multi-byte characters by default. When a file is opened in </a:t>
            </a:r>
            <a:r>
              <a:rPr lang="en-GB" b="1" dirty="0"/>
              <a:t>text mode</a:t>
            </a:r>
            <a:r>
              <a:rPr lang="en-GB" dirty="0"/>
              <a:t> (the default), Python automatically handles the conversion between text (Unicode strings) and the underlying byte data.</a:t>
            </a:r>
          </a:p>
          <a:p>
            <a:br>
              <a:rPr lang="en-GB" dirty="0"/>
            </a:br>
            <a:r>
              <a:rPr lang="en-GB" dirty="0"/>
              <a:t>Writing a Python string will appear as ordinary text in the file, provided the characters are within a single-byte character set such as ISO Latin-1. </a:t>
            </a:r>
          </a:p>
          <a:p>
            <a:r>
              <a:rPr lang="en-GB" dirty="0"/>
              <a:t>Opening a file in </a:t>
            </a:r>
            <a:r>
              <a:rPr lang="en-GB" b="1" dirty="0"/>
              <a:t>binary mode</a:t>
            </a:r>
            <a:r>
              <a:rPr lang="en-GB" dirty="0"/>
              <a:t> ('b') forces single-byte operations using </a:t>
            </a:r>
            <a:r>
              <a:rPr lang="en-GB" b="1" dirty="0"/>
              <a:t>bytes</a:t>
            </a:r>
            <a:r>
              <a:rPr lang="en-GB" dirty="0"/>
              <a:t> objects.</a:t>
            </a:r>
          </a:p>
          <a:p>
            <a:br>
              <a:rPr lang="en-GB" dirty="0"/>
            </a:br>
            <a:r>
              <a:rPr lang="en-GB" dirty="0"/>
              <a:t>Fortunately, converting between strings and bytes is straightforward, and most string methods are also available for byte objects. Text mode also manages </a:t>
            </a:r>
            <a:r>
              <a:rPr lang="en-GB" b="1" dirty="0"/>
              <a:t>platform-specific line endings</a:t>
            </a:r>
            <a:r>
              <a:rPr lang="en-GB" dirty="0"/>
              <a:t> automatically (\n on UNIX, \r\n on Windows). In </a:t>
            </a:r>
            <a:r>
              <a:rPr lang="en-GB" b="1" dirty="0"/>
              <a:t>binary mode</a:t>
            </a:r>
            <a:r>
              <a:rPr lang="en-GB" dirty="0"/>
              <a:t>, however, no such conversion takes place - if you need line endings, you must include them explicitly.</a:t>
            </a:r>
          </a:p>
          <a:p>
            <a:endParaRPr lang="en-GB" dirty="0"/>
          </a:p>
        </p:txBody>
      </p:sp>
      <p:sp>
        <p:nvSpPr>
          <p:cNvPr id="3" name="Slide Image Placeholder 2">
            <a:extLst>
              <a:ext uri="{FF2B5EF4-FFF2-40B4-BE49-F238E27FC236}">
                <a16:creationId xmlns:a16="http://schemas.microsoft.com/office/drawing/2014/main" id="{2B3B348F-757E-3625-EA7C-A98D7A19696C}"/>
              </a:ext>
            </a:extLst>
          </p:cNvPr>
          <p:cNvSpPr>
            <a:spLocks noGrp="1" noRot="1" noChangeAspect="1"/>
          </p:cNvSpPr>
          <p:nvPr>
            <p:ph type="sldImg"/>
          </p:nvPr>
        </p:nvSpPr>
        <p:spPr/>
      </p:sp>
    </p:spTree>
    <p:extLst>
      <p:ext uri="{BB962C8B-B14F-4D97-AF65-F5344CB8AC3E}">
        <p14:creationId xmlns:p14="http://schemas.microsoft.com/office/powerpoint/2010/main" val="6034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Like Unix and Linux, </a:t>
            </a:r>
            <a:r>
              <a:rPr lang="en-GB" b="1" dirty="0"/>
              <a:t>Windows</a:t>
            </a:r>
            <a:r>
              <a:rPr lang="en-GB" dirty="0"/>
              <a:t> provides three standard I/O channels for handling keyboard input, program output, and error messages. These are special file-like interfaces that allow a process to interact with the user and display information on the screen. The three channels are traditionally numbered </a:t>
            </a:r>
            <a:r>
              <a:rPr lang="en-GB" b="1" dirty="0"/>
              <a:t>0</a:t>
            </a:r>
            <a:r>
              <a:rPr lang="en-GB" dirty="0"/>
              <a:t>, </a:t>
            </a:r>
            <a:r>
              <a:rPr lang="en-GB" b="1" dirty="0"/>
              <a:t>1</a:t>
            </a:r>
            <a:r>
              <a:rPr lang="en-GB" dirty="0"/>
              <a:t>, and </a:t>
            </a:r>
            <a:r>
              <a:rPr lang="en-GB" b="1" dirty="0"/>
              <a:t>2</a:t>
            </a:r>
            <a:r>
              <a:rPr lang="en-GB" dirty="0"/>
              <a:t>, and are named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respectively.</a:t>
            </a:r>
          </a:p>
          <a:p>
            <a:endParaRPr lang="en-GB" dirty="0"/>
          </a:p>
          <a:p>
            <a:r>
              <a:rPr lang="en-GB" b="1" dirty="0"/>
              <a:t>Python</a:t>
            </a:r>
            <a:r>
              <a:rPr lang="en-GB" dirty="0"/>
              <a:t> supports these standard streams, allowing both built-in and library functions to read input and produce output or error messages without explicitly opening or closing files. To access them by name, you need to </a:t>
            </a:r>
            <a:r>
              <a:rPr lang="en-GB" b="1" dirty="0"/>
              <a:t>import the </a:t>
            </a:r>
            <a:r>
              <a:rPr lang="en-GB" sz="1200" b="1" kern="1200" dirty="0">
                <a:solidFill>
                  <a:schemeClr val="tx1"/>
                </a:solidFill>
                <a:latin typeface="+mn-lt"/>
                <a:ea typeface="+mn-ea"/>
                <a:cs typeface="+mn-cs"/>
              </a:rPr>
              <a:t>sys</a:t>
            </a:r>
            <a:r>
              <a:rPr lang="en-GB" b="1" dirty="0"/>
              <a:t> module</a:t>
            </a:r>
            <a:r>
              <a:rPr lang="en-GB" dirty="0"/>
              <a:t>.</a:t>
            </a:r>
          </a:p>
          <a:p>
            <a:endParaRPr lang="en-GB" dirty="0"/>
          </a:p>
          <a:p>
            <a:r>
              <a:rPr lang="en-GB" dirty="0"/>
              <a:t>By default, the built-in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and the </a:t>
            </a:r>
            <a:r>
              <a:rPr lang="en-GB" sz="1200" b="1" kern="1200" dirty="0">
                <a:solidFill>
                  <a:schemeClr val="tx1"/>
                </a:solidFill>
                <a:latin typeface="+mn-lt"/>
                <a:ea typeface="+mn-ea"/>
                <a:cs typeface="+mn-cs"/>
              </a:rPr>
              <a:t>print()</a:t>
            </a:r>
            <a:r>
              <a:rPr lang="en-GB" dirty="0"/>
              <a:t> function writes to </a:t>
            </a:r>
            <a:r>
              <a:rPr lang="en-GB" sz="1200" kern="1200" dirty="0" err="1">
                <a:solidFill>
                  <a:schemeClr val="tx1"/>
                </a:solidFill>
                <a:latin typeface="+mn-lt"/>
                <a:ea typeface="+mn-ea"/>
                <a:cs typeface="+mn-cs"/>
              </a:rPr>
              <a:t>stdout</a:t>
            </a:r>
            <a:r>
              <a:rPr lang="en-GB" dirty="0"/>
              <a:t>.</a:t>
            </a:r>
          </a:p>
          <a:p>
            <a:endParaRPr lang="en-GB" dirty="0"/>
          </a:p>
        </p:txBody>
      </p:sp>
      <p:sp>
        <p:nvSpPr>
          <p:cNvPr id="3" name="Slide Image Placeholder 2">
            <a:extLst>
              <a:ext uri="{FF2B5EF4-FFF2-40B4-BE49-F238E27FC236}">
                <a16:creationId xmlns:a16="http://schemas.microsoft.com/office/drawing/2014/main" id="{C17E8E14-C655-28DB-DE7F-46675F61ABD2}"/>
              </a:ext>
            </a:extLst>
          </p:cNvPr>
          <p:cNvSpPr>
            <a:spLocks noGrp="1" noRot="1" noChangeAspect="1"/>
          </p:cNvSpPr>
          <p:nvPr>
            <p:ph type="sldImg"/>
          </p:nvPr>
        </p:nvSpPr>
        <p:spPr/>
      </p:sp>
    </p:spTree>
    <p:extLst>
      <p:ext uri="{BB962C8B-B14F-4D97-AF65-F5344CB8AC3E}">
        <p14:creationId xmlns:p14="http://schemas.microsoft.com/office/powerpoint/2010/main" val="122090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The three standard I/O streams,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can be accessed directly through the </a:t>
            </a:r>
            <a:r>
              <a:rPr lang="en-GB" sz="1200" b="1" kern="1200" dirty="0">
                <a:solidFill>
                  <a:schemeClr val="tx1"/>
                </a:solidFill>
                <a:latin typeface="+mn-lt"/>
                <a:ea typeface="+mn-ea"/>
                <a:cs typeface="+mn-cs"/>
              </a:rPr>
              <a:t>sys</a:t>
            </a:r>
            <a:r>
              <a:rPr lang="en-GB" dirty="0"/>
              <a:t> module. Each is a </a:t>
            </a:r>
            <a:r>
              <a:rPr lang="en-GB" b="1" dirty="0"/>
              <a:t>file-like object</a:t>
            </a:r>
            <a:r>
              <a:rPr lang="en-GB" dirty="0"/>
              <a:t> and can be used just like any other file handle.</a:t>
            </a:r>
          </a:p>
          <a:p>
            <a:endParaRPr lang="en-GB" dirty="0"/>
          </a:p>
          <a:p>
            <a:r>
              <a:rPr lang="en-GB" dirty="0"/>
              <a:t>The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which is typically connected to the keyboard but can be redirected from another source. If the </a:t>
            </a:r>
            <a:r>
              <a:rPr lang="en-GB" sz="1200" b="1" kern="1200" dirty="0" err="1">
                <a:solidFill>
                  <a:schemeClr val="tx1"/>
                </a:solidFill>
                <a:latin typeface="+mn-lt"/>
                <a:ea typeface="+mn-ea"/>
                <a:cs typeface="+mn-cs"/>
              </a:rPr>
              <a:t>readline</a:t>
            </a:r>
            <a:r>
              <a:rPr lang="en-GB" dirty="0"/>
              <a:t> module is imported first, </a:t>
            </a:r>
            <a:r>
              <a:rPr lang="en-GB" sz="1200" kern="1200" dirty="0">
                <a:solidFill>
                  <a:schemeClr val="tx1"/>
                </a:solidFill>
                <a:latin typeface="+mn-lt"/>
                <a:ea typeface="+mn-ea"/>
                <a:cs typeface="+mn-cs"/>
              </a:rPr>
              <a:t>input()</a:t>
            </a:r>
            <a:r>
              <a:rPr lang="en-GB" dirty="0"/>
              <a:t> gains line-editing and command-history capabilities. (In Python 2, this function was called </a:t>
            </a:r>
            <a:r>
              <a:rPr lang="en-GB" sz="1200" b="1" kern="1200" dirty="0" err="1">
                <a:solidFill>
                  <a:schemeClr val="tx1"/>
                </a:solidFill>
                <a:latin typeface="+mn-lt"/>
                <a:ea typeface="+mn-ea"/>
                <a:cs typeface="+mn-cs"/>
              </a:rPr>
              <a:t>raw_input</a:t>
            </a:r>
            <a:r>
              <a:rPr lang="en-GB" sz="1200" b="1" kern="1200" dirty="0">
                <a:solidFill>
                  <a:schemeClr val="tx1"/>
                </a:solidFill>
                <a:latin typeface="+mn-lt"/>
                <a:ea typeface="+mn-ea"/>
                <a:cs typeface="+mn-cs"/>
              </a:rPr>
              <a:t>()</a:t>
            </a:r>
            <a:r>
              <a:rPr lang="en-GB" dirty="0"/>
              <a:t>.)</a:t>
            </a:r>
          </a:p>
          <a:p>
            <a:endParaRPr lang="en-GB" dirty="0"/>
          </a:p>
          <a:p>
            <a:r>
              <a:rPr lang="en-GB" dirty="0"/>
              <a:t>On Windows </a:t>
            </a:r>
            <a:r>
              <a:rPr lang="en-GB" sz="1200" kern="1200" dirty="0">
                <a:solidFill>
                  <a:schemeClr val="tx1"/>
                </a:solidFill>
                <a:latin typeface="+mn-lt"/>
                <a:ea typeface="+mn-ea"/>
                <a:cs typeface="+mn-cs"/>
              </a:rPr>
              <a:t>cmd.exe</a:t>
            </a:r>
            <a:r>
              <a:rPr lang="en-GB" dirty="0"/>
              <a:t>, line endings are represented by </a:t>
            </a:r>
            <a:r>
              <a:rPr lang="en-GB" sz="1200" kern="1200" dirty="0">
                <a:solidFill>
                  <a:schemeClr val="tx1"/>
                </a:solidFill>
                <a:latin typeface="+mn-lt"/>
                <a:ea typeface="+mn-ea"/>
                <a:cs typeface="+mn-cs"/>
              </a:rPr>
              <a:t>"\r\n"</a:t>
            </a:r>
            <a:r>
              <a:rPr lang="en-GB" dirty="0"/>
              <a:t>. A bug in </a:t>
            </a:r>
            <a:r>
              <a:rPr lang="en-GB" b="1" dirty="0"/>
              <a:t>Python 3.2.0</a:t>
            </a:r>
            <a:r>
              <a:rPr lang="en-GB" dirty="0"/>
              <a:t> caused the newline character to be stripped while leaving </a:t>
            </a:r>
            <a:r>
              <a:rPr lang="en-GB" sz="1200" kern="1200" dirty="0">
                <a:solidFill>
                  <a:schemeClr val="tx1"/>
                </a:solidFill>
                <a:latin typeface="+mn-lt"/>
                <a:ea typeface="+mn-ea"/>
                <a:cs typeface="+mn-cs"/>
              </a:rPr>
              <a:t>"\r"</a:t>
            </a:r>
            <a:r>
              <a:rPr lang="en-GB" dirty="0"/>
              <a:t> behind. Although this was fixed in </a:t>
            </a:r>
            <a:r>
              <a:rPr lang="en-GB" b="1" dirty="0"/>
              <a:t>Python 3.2.1</a:t>
            </a:r>
            <a:r>
              <a:rPr lang="en-GB" dirty="0"/>
              <a:t>, using </a:t>
            </a:r>
            <a:r>
              <a:rPr lang="en-GB" sz="1200" kern="1200" dirty="0" err="1">
                <a:solidFill>
                  <a:schemeClr val="tx1"/>
                </a:solidFill>
                <a:latin typeface="+mn-lt"/>
                <a:ea typeface="+mn-ea"/>
                <a:cs typeface="+mn-cs"/>
              </a:rPr>
              <a:t>str.rstrip</a:t>
            </a:r>
            <a:r>
              <a:rPr lang="en-GB" sz="1200" kern="1200" dirty="0">
                <a:solidFill>
                  <a:schemeClr val="tx1"/>
                </a:solidFill>
                <a:latin typeface="+mn-lt"/>
                <a:ea typeface="+mn-ea"/>
                <a:cs typeface="+mn-cs"/>
              </a:rPr>
              <a:t>()</a:t>
            </a:r>
            <a:r>
              <a:rPr lang="en-GB" dirty="0"/>
              <a:t> remains a useful safeguard, especially if users might include trailing spaces.</a:t>
            </a:r>
          </a:p>
          <a:p>
            <a:endParaRPr lang="en-GB" dirty="0"/>
          </a:p>
          <a:p>
            <a:r>
              <a:rPr lang="en-GB" dirty="0"/>
              <a:t>By default, standard streams operate in </a:t>
            </a:r>
            <a:r>
              <a:rPr lang="en-GB" b="1" dirty="0"/>
              <a:t>text mode</a:t>
            </a:r>
            <a:r>
              <a:rPr lang="en-GB" dirty="0"/>
              <a:t>, but they can be used in </a:t>
            </a:r>
            <a:r>
              <a:rPr lang="en-GB" b="1" dirty="0"/>
              <a:t>binary mode</a:t>
            </a:r>
            <a:r>
              <a:rPr lang="en-GB" dirty="0"/>
              <a:t> by launching Python with the </a:t>
            </a:r>
            <a:r>
              <a:rPr lang="en-GB" sz="1200" b="1" kern="1200" dirty="0">
                <a:solidFill>
                  <a:schemeClr val="tx1"/>
                </a:solidFill>
                <a:latin typeface="+mn-lt"/>
                <a:ea typeface="+mn-ea"/>
                <a:cs typeface="+mn-cs"/>
              </a:rPr>
              <a:t>-u</a:t>
            </a:r>
            <a:r>
              <a:rPr lang="en-GB" dirty="0"/>
              <a:t> option, for example:</a:t>
            </a:r>
          </a:p>
          <a:p>
            <a:pPr rtl="0"/>
            <a:r>
              <a:rPr lang="en-GB" sz="1200" kern="1200" dirty="0">
                <a:solidFill>
                  <a:schemeClr val="tx1"/>
                </a:solidFill>
                <a:latin typeface="+mn-lt"/>
                <a:ea typeface="+mn-ea"/>
                <a:cs typeface="+mn-cs"/>
              </a:rPr>
              <a:t>	python -u myprog.py</a:t>
            </a:r>
          </a:p>
          <a:p>
            <a:br>
              <a:rPr lang="en-GB" dirty="0"/>
            </a:br>
            <a:endParaRPr lang="en-GB" dirty="0"/>
          </a:p>
        </p:txBody>
      </p:sp>
      <p:sp>
        <p:nvSpPr>
          <p:cNvPr id="3" name="Slide Image Placeholder 2">
            <a:extLst>
              <a:ext uri="{FF2B5EF4-FFF2-40B4-BE49-F238E27FC236}">
                <a16:creationId xmlns:a16="http://schemas.microsoft.com/office/drawing/2014/main" id="{9C8385DB-DAFB-A9A4-3EFA-C64878378AD3}"/>
              </a:ext>
            </a:extLst>
          </p:cNvPr>
          <p:cNvSpPr>
            <a:spLocks noGrp="1" noRot="1" noChangeAspect="1"/>
          </p:cNvSpPr>
          <p:nvPr>
            <p:ph type="sldImg"/>
          </p:nvPr>
        </p:nvSpPr>
        <p:spPr/>
      </p:sp>
    </p:spTree>
    <p:extLst>
      <p:ext uri="{BB962C8B-B14F-4D97-AF65-F5344CB8AC3E}">
        <p14:creationId xmlns:p14="http://schemas.microsoft.com/office/powerpoint/2010/main" val="299005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t>In </a:t>
            </a:r>
            <a:r>
              <a:rPr lang="en-GB" b="1" dirty="0"/>
              <a:t>Python 3</a:t>
            </a:r>
            <a:r>
              <a:rPr lang="en-GB" dirty="0"/>
              <a:t>, the </a:t>
            </a:r>
            <a:r>
              <a:rPr lang="en-GB" sz="1200" b="1" kern="1200" dirty="0">
                <a:solidFill>
                  <a:schemeClr val="tx1"/>
                </a:solidFill>
                <a:latin typeface="+mn-lt"/>
                <a:ea typeface="+mn-ea"/>
                <a:cs typeface="+mn-cs"/>
              </a:rPr>
              <a:t>print()</a:t>
            </a:r>
            <a:r>
              <a:rPr lang="en-GB" dirty="0"/>
              <a:t> function can write directly to a file using the </a:t>
            </a:r>
            <a:r>
              <a:rPr lang="en-GB" sz="1200" b="1" kern="1200" dirty="0">
                <a:solidFill>
                  <a:schemeClr val="tx1"/>
                </a:solidFill>
                <a:latin typeface="+mn-lt"/>
                <a:ea typeface="+mn-ea"/>
                <a:cs typeface="+mn-cs"/>
              </a:rPr>
              <a:t>file=</a:t>
            </a:r>
            <a:r>
              <a:rPr lang="en-GB" dirty="0"/>
              <a:t> parameter. In earlier versions of Python, output redirection used a different syntax, for example:</a:t>
            </a:r>
          </a:p>
          <a:p>
            <a:pPr rtl="0"/>
            <a:r>
              <a:rPr lang="en-GB" sz="1200" kern="1200" dirty="0">
                <a:solidFill>
                  <a:schemeClr val="tx1"/>
                </a:solidFill>
                <a:latin typeface="+mn-lt"/>
                <a:ea typeface="+mn-ea"/>
                <a:cs typeface="+mn-cs"/>
              </a:rPr>
              <a:t>	print &gt;&gt; output, "Hello"      # Python 2</a:t>
            </a:r>
          </a:p>
          <a:p>
            <a:endParaRPr lang="en-GB" dirty="0"/>
          </a:p>
          <a:p>
            <a:r>
              <a:rPr lang="en-GB" dirty="0"/>
              <a:t>Buffering can be disabled either by running Python with the </a:t>
            </a:r>
            <a:r>
              <a:rPr lang="en-GB" sz="1200" b="1" kern="1200" dirty="0">
                <a:solidFill>
                  <a:schemeClr val="tx1"/>
                </a:solidFill>
                <a:latin typeface="+mn-lt"/>
                <a:ea typeface="+mn-ea"/>
                <a:cs typeface="+mn-cs"/>
              </a:rPr>
              <a:t>-u</a:t>
            </a:r>
            <a:r>
              <a:rPr lang="en-GB" dirty="0"/>
              <a:t> command-line option or by setting the </a:t>
            </a:r>
            <a:r>
              <a:rPr lang="en-GB" sz="1200" b="1" kern="1200" dirty="0">
                <a:solidFill>
                  <a:schemeClr val="tx1"/>
                </a:solidFill>
                <a:latin typeface="+mn-lt"/>
                <a:ea typeface="+mn-ea"/>
                <a:cs typeface="+mn-cs"/>
              </a:rPr>
              <a:t>PYTHONUNBUFFERED</a:t>
            </a:r>
            <a:r>
              <a:rPr lang="en-GB" dirty="0"/>
              <a:t> environment variable to any non-empty value.</a:t>
            </a:r>
          </a:p>
          <a:p>
            <a:endParaRPr lang="en-GB" dirty="0"/>
          </a:p>
          <a:p>
            <a:r>
              <a:rPr lang="en-GB" dirty="0"/>
              <a:t>The final example involves the UNIX command </a:t>
            </a:r>
            <a:r>
              <a:rPr lang="en-GB" sz="1200" b="1" kern="1200" dirty="0">
                <a:solidFill>
                  <a:schemeClr val="tx1"/>
                </a:solidFill>
                <a:latin typeface="+mn-lt"/>
                <a:ea typeface="+mn-ea"/>
                <a:cs typeface="+mn-cs"/>
              </a:rPr>
              <a:t>tail -f</a:t>
            </a:r>
            <a:r>
              <a:rPr lang="en-GB" dirty="0"/>
              <a:t>, which continuously displays new lines as they are appended to a file. It works by reading to the end of the file, pausing briefly (typically one second), and then checking for new data. If new lines have been added, they are displayed; otherwise, the program waits and repeats. One unusual aspect of this example is the use of </a:t>
            </a:r>
            <a:r>
              <a:rPr lang="en-GB" sz="1200" b="1" kern="1200" dirty="0">
                <a:solidFill>
                  <a:schemeClr val="tx1"/>
                </a:solidFill>
                <a:latin typeface="+mn-lt"/>
                <a:ea typeface="+mn-ea"/>
                <a:cs typeface="+mn-cs"/>
              </a:rPr>
              <a:t>seek()</a:t>
            </a:r>
            <a:r>
              <a:rPr lang="en-GB" dirty="0"/>
              <a:t> to reset the current file position. When the end of the file is reached, the file position becomes invalid, so the line</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fh_out.seek</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fh_out.tell</a:t>
            </a:r>
            <a:r>
              <a:rPr lang="en-GB" sz="1200" kern="1200" dirty="0">
                <a:solidFill>
                  <a:schemeClr val="tx1"/>
                </a:solidFill>
                <a:latin typeface="+mn-lt"/>
                <a:ea typeface="+mn-ea"/>
                <a:cs typeface="+mn-cs"/>
              </a:rPr>
              <a:t>())</a:t>
            </a:r>
          </a:p>
          <a:p>
            <a:r>
              <a:rPr lang="en-GB" dirty="0"/>
              <a:t>moves the pointer back to the same physical position, allowing the program to continue monitoring the file for new content.</a:t>
            </a:r>
          </a:p>
        </p:txBody>
      </p:sp>
      <p:sp>
        <p:nvSpPr>
          <p:cNvPr id="3" name="Slide Image Placeholder 2">
            <a:extLst>
              <a:ext uri="{FF2B5EF4-FFF2-40B4-BE49-F238E27FC236}">
                <a16:creationId xmlns:a16="http://schemas.microsoft.com/office/drawing/2014/main" id="{85376A32-D0B4-D364-9349-5EAA34CF1CD6}"/>
              </a:ext>
            </a:extLst>
          </p:cNvPr>
          <p:cNvSpPr>
            <a:spLocks noGrp="1" noRot="1" noChangeAspect="1"/>
          </p:cNvSpPr>
          <p:nvPr>
            <p:ph type="sldImg"/>
          </p:nvPr>
        </p:nvSpPr>
        <p:spPr/>
      </p:sp>
    </p:spTree>
    <p:extLst>
      <p:ext uri="{BB962C8B-B14F-4D97-AF65-F5344CB8AC3E}">
        <p14:creationId xmlns:p14="http://schemas.microsoft.com/office/powerpoint/2010/main" val="197908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a:xfrm>
            <a:off x="649224" y="4400550"/>
            <a:ext cx="5486400" cy="3600450"/>
          </a:xfrm>
        </p:spPr>
        <p:txBody>
          <a:bodyPr/>
          <a:lstStyle/>
          <a:p>
            <a:r>
              <a:rPr lang="en-GB" dirty="0"/>
              <a:t>Most file I/O operations, especially with text files, are </a:t>
            </a:r>
            <a:r>
              <a:rPr lang="en-GB" b="1" dirty="0"/>
              <a:t>sequential</a:t>
            </a:r>
            <a:r>
              <a:rPr lang="en-GB" dirty="0"/>
              <a:t>. Accessing a specific record this way can be inefficient, particularly if repeated. A faster alternative is </a:t>
            </a:r>
            <a:r>
              <a:rPr lang="en-GB" b="1" dirty="0"/>
              <a:t>random (positional) access</a:t>
            </a:r>
            <a:r>
              <a:rPr lang="en-GB" dirty="0"/>
              <a:t>, where the program seeks directly to a known location in the file. To enable this, an </a:t>
            </a:r>
            <a:r>
              <a:rPr lang="en-GB" b="1" dirty="0"/>
              <a:t>index</a:t>
            </a:r>
            <a:r>
              <a:rPr lang="en-GB" dirty="0"/>
              <a:t> of record positions can be built, for example, using a </a:t>
            </a:r>
            <a:r>
              <a:rPr lang="en-GB" b="1" dirty="0"/>
              <a:t>dictionary</a:t>
            </a:r>
            <a:r>
              <a:rPr lang="en-GB" dirty="0"/>
              <a:t> that can later be saved with </a:t>
            </a:r>
            <a:r>
              <a:rPr lang="en-GB" b="1" dirty="0"/>
              <a:t>pickle</a:t>
            </a:r>
            <a:r>
              <a:rPr lang="en-GB" dirty="0"/>
              <a:t>.</a:t>
            </a:r>
          </a:p>
          <a:p>
            <a:endParaRPr lang="en-GB" dirty="0"/>
          </a:p>
          <a:p>
            <a:r>
              <a:rPr lang="en-GB" dirty="0"/>
              <a:t>Files should be opened in </a:t>
            </a:r>
            <a:r>
              <a:rPr lang="en-GB" b="1" dirty="0"/>
              <a:t>binary mode</a:t>
            </a:r>
            <a:r>
              <a:rPr lang="en-GB" dirty="0"/>
              <a:t>, particularly on Windows, where text mode automatically handles carriage returns ('\r') and can cause byte offsets to be misaligned. Binary mode ensures that data is read and written as </a:t>
            </a:r>
            <a:r>
              <a:rPr lang="en-GB" b="1" dirty="0"/>
              <a:t>byte objects</a:t>
            </a:r>
            <a:r>
              <a:rPr lang="en-GB" dirty="0"/>
              <a:t>, not strings.</a:t>
            </a:r>
          </a:p>
          <a:p>
            <a:endParaRPr lang="en-GB" dirty="0"/>
          </a:p>
          <a:p>
            <a:r>
              <a:rPr lang="en-GB" dirty="0"/>
              <a:t>A </a:t>
            </a:r>
            <a:r>
              <a:rPr lang="en-GB" b="1" dirty="0"/>
              <a:t>while loop</a:t>
            </a:r>
            <a:r>
              <a:rPr lang="en-GB" dirty="0"/>
              <a:t> is preferred over a for loop when building an index, because the file iterator may read ahead into an internal buffer, making tell() unreliable. Once record positions are known, the </a:t>
            </a:r>
            <a:r>
              <a:rPr lang="en-GB" b="1" dirty="0"/>
              <a:t>seek()</a:t>
            </a:r>
            <a:r>
              <a:rPr lang="en-GB" dirty="0"/>
              <a:t> method can be used to move to a given offset and perform reads or writes. </a:t>
            </a:r>
          </a:p>
          <a:p>
            <a:endParaRPr lang="en-GB" dirty="0"/>
          </a:p>
          <a:p>
            <a:r>
              <a:rPr lang="en-GB" dirty="0"/>
              <a:t>Offsets are measured relative to: the </a:t>
            </a:r>
            <a:r>
              <a:rPr lang="en-GB" b="1" dirty="0"/>
              <a:t>start of the file</a:t>
            </a:r>
            <a:r>
              <a:rPr lang="en-GB" dirty="0"/>
              <a:t> (whence=0), the </a:t>
            </a:r>
            <a:r>
              <a:rPr lang="en-GB" b="1" dirty="0"/>
              <a:t>current position</a:t>
            </a:r>
            <a:r>
              <a:rPr lang="en-GB" dirty="0"/>
              <a:t> (whence=1), or the </a:t>
            </a:r>
            <a:r>
              <a:rPr lang="en-GB" b="1" dirty="0"/>
              <a:t>end of the file</a:t>
            </a:r>
            <a:r>
              <a:rPr lang="en-GB" dirty="0"/>
              <a:t> (whence=2), and most systems allow seeking beyond the end-of-file.</a:t>
            </a:r>
          </a:p>
          <a:p>
            <a:endParaRPr lang="en-GB" dirty="0"/>
          </a:p>
        </p:txBody>
      </p:sp>
      <p:sp>
        <p:nvSpPr>
          <p:cNvPr id="3" name="Slide Image Placeholder 2">
            <a:extLst>
              <a:ext uri="{FF2B5EF4-FFF2-40B4-BE49-F238E27FC236}">
                <a16:creationId xmlns:a16="http://schemas.microsoft.com/office/drawing/2014/main" id="{5E1A5525-38D6-D18B-CE32-0D9D65BF1708}"/>
              </a:ext>
            </a:extLst>
          </p:cNvPr>
          <p:cNvSpPr>
            <a:spLocks noGrp="1" noRot="1" noChangeAspect="1"/>
          </p:cNvSpPr>
          <p:nvPr>
            <p:ph type="sldImg"/>
          </p:nvPr>
        </p:nvSpPr>
        <p:spPr/>
      </p:sp>
    </p:spTree>
    <p:extLst>
      <p:ext uri="{BB962C8B-B14F-4D97-AF65-F5344CB8AC3E}">
        <p14:creationId xmlns:p14="http://schemas.microsoft.com/office/powerpoint/2010/main" val="45104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We have already seen how to read, write, and append text or binary </a:t>
            </a:r>
            <a:r>
              <a:rPr lang="en-GB" b="1" dirty="0"/>
              <a:t>data</a:t>
            </a:r>
            <a:r>
              <a:rPr lang="en-GB" dirty="0"/>
              <a:t> to a file. However, the </a:t>
            </a:r>
            <a:r>
              <a:rPr lang="en-GB" b="1" dirty="0"/>
              <a:t>original Python object structure</a:t>
            </a:r>
            <a:r>
              <a:rPr lang="en-GB" dirty="0"/>
              <a:t> in memory is lost when doing so, making it difficult to reconstruct later. Think of it like trying to restore an empty tin can after it has been crushed — the contents may be saved, but the shape is gone.</a:t>
            </a:r>
          </a:p>
          <a:p>
            <a:endParaRPr lang="en-GB" dirty="0"/>
          </a:p>
          <a:p>
            <a:r>
              <a:rPr lang="en-GB" b="1" dirty="0"/>
              <a:t>Pickling</a:t>
            </a:r>
            <a:r>
              <a:rPr lang="en-GB" dirty="0"/>
              <a:t> is the process of converting a complete Python object structure into a </a:t>
            </a:r>
            <a:r>
              <a:rPr lang="en-GB" b="1"/>
              <a:t>byte stream,</a:t>
            </a:r>
            <a:r>
              <a:rPr lang="en-GB"/>
              <a:t> </a:t>
            </a:r>
            <a:r>
              <a:rPr lang="en-GB" dirty="0"/>
              <a:t>a process known </a:t>
            </a:r>
            <a:r>
              <a:rPr lang="en-GB"/>
              <a:t>as </a:t>
            </a:r>
            <a:r>
              <a:rPr lang="en-GB" b="1"/>
              <a:t>serialisation,</a:t>
            </a:r>
            <a:r>
              <a:rPr lang="en-GB"/>
              <a:t> </a:t>
            </a:r>
            <a:r>
              <a:rPr lang="en-GB" dirty="0"/>
              <a:t>while preserving both its </a:t>
            </a:r>
            <a:r>
              <a:rPr lang="en-GB" b="1" dirty="0"/>
              <a:t>data</a:t>
            </a:r>
            <a:r>
              <a:rPr lang="en-GB" dirty="0"/>
              <a:t> and </a:t>
            </a:r>
            <a:r>
              <a:rPr lang="en-GB" b="1" dirty="0"/>
              <a:t>structure</a:t>
            </a:r>
            <a:r>
              <a:rPr lang="en-GB" dirty="0"/>
              <a:t>. </a:t>
            </a:r>
            <a:r>
              <a:rPr lang="en-GB" b="1" dirty="0"/>
              <a:t>Unpickling</a:t>
            </a:r>
            <a:r>
              <a:rPr lang="en-GB" dirty="0"/>
              <a:t> is the reverse operation, reconstructing the original object from the stored byte stream. This is similar in concept to </a:t>
            </a:r>
            <a:r>
              <a:rPr lang="en-GB" b="1" dirty="0"/>
              <a:t>JSON</a:t>
            </a:r>
            <a:r>
              <a:rPr lang="en-GB" dirty="0"/>
              <a:t> in Java or JavaScript, but the pickle module supports serialisation in both </a:t>
            </a:r>
            <a:r>
              <a:rPr lang="en-GB" b="1" dirty="0"/>
              <a:t>text</a:t>
            </a:r>
            <a:r>
              <a:rPr lang="en-GB" dirty="0"/>
              <a:t> and </a:t>
            </a:r>
            <a:r>
              <a:rPr lang="en-GB" b="1" dirty="0"/>
              <a:t>binary</a:t>
            </a:r>
            <a:r>
              <a:rPr lang="en-GB" dirty="0"/>
              <a:t> formats.</a:t>
            </a:r>
          </a:p>
          <a:p>
            <a:endParaRPr lang="en-GB" dirty="0"/>
          </a:p>
          <a:p>
            <a:r>
              <a:rPr lang="en-GB" dirty="0"/>
              <a:t>Today, the pickle protocol is often used to </a:t>
            </a:r>
            <a:r>
              <a:rPr lang="en-GB" b="1" dirty="0"/>
              <a:t>transmit data and commands</a:t>
            </a:r>
            <a:r>
              <a:rPr lang="en-GB" dirty="0"/>
              <a:t> between processes, either locally or across a network, rather than just for saving to disk. For very large datasets, such as </a:t>
            </a:r>
            <a:r>
              <a:rPr lang="en-GB" b="1" dirty="0"/>
              <a:t>NumPy</a:t>
            </a:r>
            <a:r>
              <a:rPr lang="en-GB" dirty="0"/>
              <a:t> or </a:t>
            </a:r>
            <a:r>
              <a:rPr lang="en-GB" b="1" dirty="0"/>
              <a:t>Pandas</a:t>
            </a:r>
            <a:r>
              <a:rPr lang="en-GB" dirty="0"/>
              <a:t> </a:t>
            </a:r>
            <a:r>
              <a:rPr lang="en-GB" dirty="0" err="1"/>
              <a:t>dataframes</a:t>
            </a:r>
            <a:r>
              <a:rPr lang="en-GB" dirty="0"/>
              <a:t>, you may want to use specialised third-party tools like </a:t>
            </a:r>
            <a:r>
              <a:rPr lang="en-GB" b="1" dirty="0" err="1"/>
              <a:t>Dask</a:t>
            </a:r>
            <a:r>
              <a:rPr lang="en-GB" dirty="0"/>
              <a:t>, </a:t>
            </a:r>
            <a:r>
              <a:rPr lang="en-GB" b="1" dirty="0" err="1"/>
              <a:t>PyArrow</a:t>
            </a:r>
            <a:r>
              <a:rPr lang="en-GB" dirty="0"/>
              <a:t>, or </a:t>
            </a:r>
            <a:r>
              <a:rPr lang="en-GB" b="1" dirty="0" err="1"/>
              <a:t>IPyParallel</a:t>
            </a:r>
            <a:r>
              <a:rPr lang="en-GB" dirty="0"/>
              <a:t>, which provide more efficient serialisation methods.</a:t>
            </a:r>
          </a:p>
          <a:p>
            <a:endParaRPr lang="en-GB" dirty="0"/>
          </a:p>
        </p:txBody>
      </p:sp>
      <p:sp>
        <p:nvSpPr>
          <p:cNvPr id="3" name="Slide Image Placeholder 2">
            <a:extLst>
              <a:ext uri="{FF2B5EF4-FFF2-40B4-BE49-F238E27FC236}">
                <a16:creationId xmlns:a16="http://schemas.microsoft.com/office/drawing/2014/main" id="{42CB7E46-DEED-B9C8-4BF9-77744FF1B192}"/>
              </a:ext>
            </a:extLst>
          </p:cNvPr>
          <p:cNvSpPr>
            <a:spLocks noGrp="1" noRot="1" noChangeAspect="1"/>
          </p:cNvSpPr>
          <p:nvPr>
            <p:ph type="sldImg"/>
          </p:nvPr>
        </p:nvSpPr>
        <p:spPr/>
      </p:sp>
    </p:spTree>
    <p:extLst>
      <p:ext uri="{BB962C8B-B14F-4D97-AF65-F5344CB8AC3E}">
        <p14:creationId xmlns:p14="http://schemas.microsoft.com/office/powerpoint/2010/main" val="65635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b="1" dirty="0"/>
              <a:t>Pickling</a:t>
            </a:r>
            <a:r>
              <a:rPr lang="en-GB" dirty="0"/>
              <a:t> is Python’s way of storing its own object types in a file for later use. Always open the file in </a:t>
            </a:r>
            <a:r>
              <a:rPr lang="en-GB" b="1" dirty="0"/>
              <a:t>binary mode</a:t>
            </a:r>
            <a:r>
              <a:rPr lang="en-GB" dirty="0"/>
              <a:t> when pickling or unpickling data.</a:t>
            </a:r>
          </a:p>
          <a:p>
            <a:endParaRPr lang="en-GB" b="1" dirty="0"/>
          </a:p>
          <a:p>
            <a:r>
              <a:rPr lang="en-GB" dirty="0"/>
              <a:t>Objects that can be pickled include:</a:t>
            </a:r>
          </a:p>
          <a:p>
            <a:pPr marL="628650" lvl="1" indent="-171450">
              <a:buFont typeface="Arial" panose="020B0604020202020204" pitchFamily="34" charset="0"/>
              <a:buChar char="•"/>
            </a:pPr>
            <a:r>
              <a:rPr lang="en-GB" kern="1200" dirty="0">
                <a:solidFill>
                  <a:schemeClr val="tx1"/>
                </a:solidFill>
                <a:latin typeface="+mn-lt"/>
                <a:ea typeface="+mn-ea"/>
                <a:cs typeface="+mn-cs"/>
              </a:rPr>
              <a:t>None</a:t>
            </a:r>
            <a:r>
              <a:rPr lang="en-GB" dirty="0"/>
              <a:t>, </a:t>
            </a:r>
            <a:r>
              <a:rPr lang="en-GB" kern="1200" dirty="0">
                <a:solidFill>
                  <a:schemeClr val="tx1"/>
                </a:solidFill>
                <a:latin typeface="+mn-lt"/>
                <a:ea typeface="+mn-ea"/>
                <a:cs typeface="+mn-cs"/>
              </a:rPr>
              <a:t>True</a:t>
            </a:r>
            <a:r>
              <a:rPr lang="en-GB" dirty="0"/>
              <a:t>, and </a:t>
            </a:r>
            <a:r>
              <a:rPr lang="en-GB" kern="1200" dirty="0">
                <a:solidFill>
                  <a:schemeClr val="tx1"/>
                </a:solidFill>
                <a:latin typeface="+mn-lt"/>
                <a:ea typeface="+mn-ea"/>
                <a:cs typeface="+mn-cs"/>
              </a:rPr>
              <a:t>False</a:t>
            </a:r>
            <a:endParaRPr lang="en-GB" dirty="0"/>
          </a:p>
          <a:p>
            <a:pPr marL="628650" lvl="1" indent="-171450">
              <a:buFont typeface="Arial" panose="020B0604020202020204" pitchFamily="34" charset="0"/>
              <a:buChar char="•"/>
            </a:pPr>
            <a:r>
              <a:rPr lang="en-GB" dirty="0"/>
              <a:t>Integers, floating-point numbers, and complex numbers</a:t>
            </a:r>
          </a:p>
          <a:p>
            <a:pPr marL="628650" lvl="1" indent="-171450">
              <a:buFont typeface="Arial" panose="020B0604020202020204" pitchFamily="34" charset="0"/>
              <a:buChar char="•"/>
            </a:pPr>
            <a:r>
              <a:rPr lang="en-GB" dirty="0"/>
              <a:t>Strings, bytes, and </a:t>
            </a:r>
            <a:r>
              <a:rPr lang="en-GB" dirty="0" err="1"/>
              <a:t>bytearrays</a:t>
            </a:r>
            <a:endParaRPr lang="en-GB" dirty="0"/>
          </a:p>
          <a:p>
            <a:pPr marL="628650" lvl="1" indent="-171450">
              <a:buFont typeface="Arial" panose="020B0604020202020204" pitchFamily="34" charset="0"/>
              <a:buChar char="•"/>
            </a:pPr>
            <a:r>
              <a:rPr lang="en-GB" dirty="0"/>
              <a:t>Tuples, lists, sets, and dictionaries (provided they contain only pickleable objects)</a:t>
            </a:r>
          </a:p>
          <a:p>
            <a:pPr marL="628650" lvl="1" indent="-171450">
              <a:buFont typeface="Arial" panose="020B0604020202020204" pitchFamily="34" charset="0"/>
              <a:buChar char="•"/>
            </a:pPr>
            <a:r>
              <a:rPr lang="en-GB" dirty="0"/>
              <a:t>Classes defined at the </a:t>
            </a:r>
            <a:r>
              <a:rPr lang="en-GB" b="1" dirty="0"/>
              <a:t>top level</a:t>
            </a:r>
            <a:r>
              <a:rPr lang="en-GB" dirty="0"/>
              <a:t> of a module</a:t>
            </a:r>
          </a:p>
          <a:p>
            <a:endParaRPr lang="en-GB" dirty="0"/>
          </a:p>
          <a:p>
            <a:r>
              <a:rPr lang="en-GB" dirty="0"/>
              <a:t>Although the Python documentation notes that functions can also be pickled, this can be misleading - only the </a:t>
            </a:r>
            <a:r>
              <a:rPr lang="en-GB" b="1" dirty="0"/>
              <a:t>function names</a:t>
            </a:r>
            <a:r>
              <a:rPr lang="en-GB" dirty="0"/>
              <a:t> are stored, not their actual code. Code itself cannot be easily pickled; that’s what </a:t>
            </a:r>
            <a:r>
              <a:rPr lang="en-GB" b="1" dirty="0"/>
              <a:t>modules</a:t>
            </a:r>
            <a:r>
              <a:rPr lang="en-GB" dirty="0"/>
              <a:t> are for. In fact, a compiled module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pyc</a:t>
            </a:r>
            <a:r>
              <a:rPr lang="en-GB" dirty="0"/>
              <a:t> file) is conceptually similar to a pickle. Python’s internal serialization mechanism, exposed through the </a:t>
            </a:r>
            <a:r>
              <a:rPr lang="en-GB" sz="1200" b="1" kern="1200" dirty="0">
                <a:solidFill>
                  <a:schemeClr val="tx1"/>
                </a:solidFill>
                <a:latin typeface="+mn-lt"/>
                <a:ea typeface="+mn-ea"/>
                <a:cs typeface="+mn-cs"/>
              </a:rPr>
              <a:t>marshal</a:t>
            </a:r>
            <a:r>
              <a:rPr lang="en-GB" dirty="0"/>
              <a:t> module, operates at a lower level than </a:t>
            </a:r>
            <a:r>
              <a:rPr lang="en-GB" sz="1200" kern="1200" dirty="0">
                <a:solidFill>
                  <a:schemeClr val="tx1"/>
                </a:solidFill>
                <a:latin typeface="+mn-lt"/>
                <a:ea typeface="+mn-ea"/>
                <a:cs typeface="+mn-cs"/>
              </a:rPr>
              <a:t>pickle</a:t>
            </a:r>
            <a:r>
              <a:rPr lang="en-GB" dirty="0"/>
              <a:t> and provides fewer features.</a:t>
            </a:r>
          </a:p>
          <a:p>
            <a:endParaRPr lang="en-GB" dirty="0"/>
          </a:p>
        </p:txBody>
      </p:sp>
      <p:sp>
        <p:nvSpPr>
          <p:cNvPr id="3" name="Slide Image Placeholder 2">
            <a:extLst>
              <a:ext uri="{FF2B5EF4-FFF2-40B4-BE49-F238E27FC236}">
                <a16:creationId xmlns:a16="http://schemas.microsoft.com/office/drawing/2014/main" id="{E301F21A-0BFD-FACB-A94D-C916A2EAE737}"/>
              </a:ext>
            </a:extLst>
          </p:cNvPr>
          <p:cNvSpPr>
            <a:spLocks noGrp="1" noRot="1" noChangeAspect="1"/>
          </p:cNvSpPr>
          <p:nvPr>
            <p:ph type="sldImg"/>
          </p:nvPr>
        </p:nvSpPr>
        <p:spPr/>
      </p:sp>
    </p:spTree>
    <p:extLst>
      <p:ext uri="{BB962C8B-B14F-4D97-AF65-F5344CB8AC3E}">
        <p14:creationId xmlns:p14="http://schemas.microsoft.com/office/powerpoint/2010/main" val="408600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Pickle files can be written in several formats. When in doubt, use the default format, which is automatically selected based on your Python version.</a:t>
            </a:r>
          </a:p>
          <a:p>
            <a:endParaRPr lang="en-GB" dirty="0"/>
          </a:p>
          <a:p>
            <a:r>
              <a:rPr lang="en-GB" dirty="0"/>
              <a:t>If you choose the ASCII format, you don’t need to open the file in binary mode, but be consistent and use the same mode for both reading and writing. ASCII pickles are easier to debug, while binary format is preferred for compatibility with older Python programs. In most cases, sticking with the default is the safest and most efficient option.</a:t>
            </a:r>
          </a:p>
          <a:p>
            <a:endParaRPr lang="en-GB" dirty="0"/>
          </a:p>
          <a:p>
            <a:r>
              <a:rPr lang="en-GB" b="1" dirty="0"/>
              <a:t>Pickle Protocol Versions:</a:t>
            </a:r>
          </a:p>
          <a:p>
            <a:pPr marL="171450" indent="-171450">
              <a:buFont typeface="Arial" panose="020B0604020202020204" pitchFamily="34" charset="0"/>
              <a:buChar char="•"/>
            </a:pPr>
            <a:r>
              <a:rPr lang="en-GB" b="1" dirty="0"/>
              <a:t>Protocol 5 </a:t>
            </a:r>
            <a:r>
              <a:rPr lang="en-GB" dirty="0"/>
              <a:t>(Python 3.8+): Introduced support for out-of-band data buffers, allowing applications to transmit metadata across separate communication channels (e.g., paired sockets); also improves performance for in-band data.</a:t>
            </a:r>
          </a:p>
          <a:p>
            <a:pPr marL="171450" indent="-171450">
              <a:buFont typeface="Arial" panose="020B0604020202020204" pitchFamily="34" charset="0"/>
              <a:buChar char="•"/>
            </a:pPr>
            <a:r>
              <a:rPr lang="en-GB" b="1" dirty="0"/>
              <a:t>Protocol 4 </a:t>
            </a:r>
            <a:r>
              <a:rPr lang="en-GB" dirty="0"/>
              <a:t>(Python 3.4+): Added support for very large and complex objects (e.g., data frames) and improved efficiency. Note that it is not backward compatible with earlier protocols.</a:t>
            </a:r>
          </a:p>
          <a:p>
            <a:pPr marL="171450" indent="-171450">
              <a:buFont typeface="Arial" panose="020B0604020202020204" pitchFamily="34" charset="0"/>
              <a:buChar char="•"/>
            </a:pPr>
            <a:r>
              <a:rPr lang="en-GB" b="1" dirty="0"/>
              <a:t>Protocol 0–2 </a:t>
            </a:r>
            <a:r>
              <a:rPr lang="en-GB" dirty="0"/>
              <a:t>(Python 2): Early protocols used in Python 2.x. Compatibility issues arose when creating pickles in Python 3.0 for use in Python 2, which were resolved in Python 3.1. However, protocols 0–2 cannot be exchanged between Python 3.0 and 3.1.</a:t>
            </a:r>
          </a:p>
          <a:p>
            <a:r>
              <a:rPr lang="en-GB" dirty="0"/>
              <a:t>For cross-version compatibility, use protocol 3 when sharing data between Python 3, and upgrade to at least Python 3.1 to exchange data with Python 2.</a:t>
            </a:r>
          </a:p>
        </p:txBody>
      </p:sp>
      <p:sp>
        <p:nvSpPr>
          <p:cNvPr id="3" name="Slide Image Placeholder 2">
            <a:extLst>
              <a:ext uri="{FF2B5EF4-FFF2-40B4-BE49-F238E27FC236}">
                <a16:creationId xmlns:a16="http://schemas.microsoft.com/office/drawing/2014/main" id="{F1F706B9-607C-42EA-EE73-4AA5F3DF3DBE}"/>
              </a:ext>
            </a:extLst>
          </p:cNvPr>
          <p:cNvSpPr>
            <a:spLocks noGrp="1" noRot="1" noChangeAspect="1"/>
          </p:cNvSpPr>
          <p:nvPr>
            <p:ph type="sldImg"/>
          </p:nvPr>
        </p:nvSpPr>
        <p:spPr/>
      </p:sp>
    </p:spTree>
    <p:extLst>
      <p:ext uri="{BB962C8B-B14F-4D97-AF65-F5344CB8AC3E}">
        <p14:creationId xmlns:p14="http://schemas.microsoft.com/office/powerpoint/2010/main" val="161250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The </a:t>
            </a:r>
            <a:r>
              <a:rPr lang="en-GB" sz="1200" kern="1200" dirty="0">
                <a:solidFill>
                  <a:schemeClr val="tx1"/>
                </a:solidFill>
                <a:latin typeface="+mn-lt"/>
                <a:ea typeface="+mn-ea"/>
                <a:cs typeface="+mn-cs"/>
              </a:rPr>
              <a:t>shelve</a:t>
            </a:r>
            <a:r>
              <a:rPr lang="en-GB" dirty="0"/>
              <a:t> module is a convenient option when using pickling on a larger scale. It stores pickled Python objects in a </a:t>
            </a:r>
            <a:r>
              <a:rPr lang="en-GB" b="1" dirty="0"/>
              <a:t>database file</a:t>
            </a:r>
            <a:r>
              <a:rPr lang="en-GB" dirty="0"/>
              <a:t> (typically using </a:t>
            </a:r>
            <a:r>
              <a:rPr lang="en-GB" sz="1200" kern="1200" dirty="0" err="1">
                <a:solidFill>
                  <a:schemeClr val="tx1"/>
                </a:solidFill>
                <a:latin typeface="+mn-lt"/>
                <a:ea typeface="+mn-ea"/>
                <a:cs typeface="+mn-cs"/>
              </a:rPr>
              <a:t>dbm</a:t>
            </a:r>
            <a:r>
              <a:rPr lang="en-GB" dirty="0"/>
              <a:t>, depending on the platform) and allows access via </a:t>
            </a:r>
            <a:r>
              <a:rPr lang="en-GB" b="1" dirty="0"/>
              <a:t>string keys</a:t>
            </a:r>
            <a:r>
              <a:rPr lang="en-GB" dirty="0"/>
              <a:t>. However, you should not assume that the underlying database is portable between systems or compatible with non-</a:t>
            </a:r>
            <a:r>
              <a:rPr lang="en-GB" sz="1200" kern="1200" dirty="0">
                <a:solidFill>
                  <a:schemeClr val="tx1"/>
                </a:solidFill>
                <a:latin typeface="+mn-lt"/>
                <a:ea typeface="+mn-ea"/>
                <a:cs typeface="+mn-cs"/>
              </a:rPr>
              <a:t>shelve</a:t>
            </a:r>
            <a:r>
              <a:rPr lang="en-GB" dirty="0"/>
              <a:t> tools.</a:t>
            </a:r>
          </a:p>
          <a:p>
            <a:endParaRPr lang="en-GB" dirty="0"/>
          </a:p>
          <a:p>
            <a:r>
              <a:rPr lang="en-GB" dirty="0"/>
              <a:t>When a shelve database is opened, you can specify different pickle protocols if required. The opened database behaves just like a </a:t>
            </a:r>
            <a:r>
              <a:rPr lang="en-GB" b="1" dirty="0"/>
              <a:t>standard dictionary</a:t>
            </a:r>
            <a:r>
              <a:rPr lang="en-GB" dirty="0"/>
              <a:t>, supporting both reading and writing of objects.</a:t>
            </a:r>
          </a:p>
          <a:p>
            <a:endParaRPr lang="en-GB" dirty="0"/>
          </a:p>
          <a:p>
            <a:r>
              <a:rPr lang="en-GB" dirty="0"/>
              <a:t>Be aware that you should not allow multiple programs or threads to access the same shelve file simultaneously. Most operating systems prevent this through </a:t>
            </a:r>
            <a:r>
              <a:rPr lang="en-GB" b="1" dirty="0"/>
              <a:t>file locking</a:t>
            </a:r>
            <a:r>
              <a:rPr lang="en-GB" dirty="0"/>
              <a:t>, but doing so can still cause errors or data corruption.</a:t>
            </a:r>
          </a:p>
          <a:p>
            <a:endParaRPr lang="en-GB" dirty="0"/>
          </a:p>
        </p:txBody>
      </p:sp>
      <p:sp>
        <p:nvSpPr>
          <p:cNvPr id="3" name="Slide Image Placeholder 2">
            <a:extLst>
              <a:ext uri="{FF2B5EF4-FFF2-40B4-BE49-F238E27FC236}">
                <a16:creationId xmlns:a16="http://schemas.microsoft.com/office/drawing/2014/main" id="{89669A47-3D19-6648-281E-81A913802DBC}"/>
              </a:ext>
            </a:extLst>
          </p:cNvPr>
          <p:cNvSpPr>
            <a:spLocks noGrp="1" noRot="1" noChangeAspect="1"/>
          </p:cNvSpPr>
          <p:nvPr>
            <p:ph type="sldImg"/>
          </p:nvPr>
        </p:nvSpPr>
        <p:spPr/>
      </p:sp>
    </p:spTree>
    <p:extLst>
      <p:ext uri="{BB962C8B-B14F-4D97-AF65-F5344CB8AC3E}">
        <p14:creationId xmlns:p14="http://schemas.microsoft.com/office/powerpoint/2010/main" val="134602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3"/>
          <p:cNvSpPr>
            <a:spLocks noGrp="1" noChangeArrowheads="1"/>
          </p:cNvSpPr>
          <p:nvPr>
            <p:ph type="body" idx="1"/>
          </p:nvPr>
        </p:nvSpPr>
        <p:spPr/>
        <p:txBody>
          <a:bodyPr/>
          <a:lstStyle/>
          <a:p>
            <a:r>
              <a:rPr lang="en-GB" dirty="0"/>
              <a:t>For small datasets, compression may not reduce file size - in fact, the resulting file can sometimes be slightly larger.</a:t>
            </a:r>
          </a:p>
          <a:p>
            <a:endParaRPr lang="en-GB" dirty="0"/>
          </a:p>
          <a:p>
            <a:r>
              <a:rPr lang="en-GB" dirty="0"/>
              <a:t>When working with ZIP files, </a:t>
            </a:r>
            <a:r>
              <a:rPr lang="en-GB" b="0" dirty="0"/>
              <a:t>always open them in </a:t>
            </a:r>
            <a:r>
              <a:rPr lang="en-GB" b="1" dirty="0"/>
              <a:t>binary mode</a:t>
            </a:r>
            <a:r>
              <a:rPr lang="en-GB" dirty="0"/>
              <a:t>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rb</a:t>
            </a:r>
            <a:r>
              <a:rPr lang="en-GB" sz="1200" kern="1200" dirty="0">
                <a:solidFill>
                  <a:schemeClr val="tx1"/>
                </a:solidFill>
                <a:latin typeface="+mn-lt"/>
                <a:ea typeface="+mn-ea"/>
                <a:cs typeface="+mn-cs"/>
              </a:rPr>
              <a:t>'</a:t>
            </a:r>
            <a:r>
              <a:rPr lang="en-GB" dirty="0"/>
              <a:t> or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wb</a:t>
            </a:r>
            <a:r>
              <a:rPr lang="en-GB" sz="1200" kern="1200" dirty="0">
                <a:solidFill>
                  <a:schemeClr val="tx1"/>
                </a:solidFill>
                <a:latin typeface="+mn-lt"/>
                <a:ea typeface="+mn-ea"/>
                <a:cs typeface="+mn-cs"/>
              </a:rPr>
              <a:t>'</a:t>
            </a:r>
            <a:r>
              <a:rPr lang="en-GB" dirty="0"/>
              <a:t>), since they handle </a:t>
            </a:r>
            <a:r>
              <a:rPr lang="en-GB" b="1" dirty="0"/>
              <a:t>byte streams</a:t>
            </a:r>
            <a:r>
              <a:rPr lang="en-GB" dirty="0"/>
              <a:t> rather than text. It’s also good practice to use a </a:t>
            </a:r>
            <a:r>
              <a:rPr lang="en-GB" b="0" dirty="0"/>
              <a:t>filename suffix such as </a:t>
            </a:r>
            <a:r>
              <a:rPr lang="en-GB" sz="1200" b="1" kern="1200" dirty="0">
                <a:solidFill>
                  <a:schemeClr val="tx1"/>
                </a:solidFill>
                <a:latin typeface="+mn-lt"/>
                <a:ea typeface="+mn-ea"/>
                <a:cs typeface="+mn-cs"/>
              </a:rPr>
              <a:t>.</a:t>
            </a:r>
            <a:r>
              <a:rPr lang="en-GB" sz="1200" b="1" kern="1200" dirty="0" err="1">
                <a:solidFill>
                  <a:schemeClr val="tx1"/>
                </a:solidFill>
                <a:latin typeface="+mn-lt"/>
                <a:ea typeface="+mn-ea"/>
                <a:cs typeface="+mn-cs"/>
              </a:rPr>
              <a:t>gz</a:t>
            </a:r>
            <a:r>
              <a:rPr lang="en-GB" dirty="0"/>
              <a:t> (or </a:t>
            </a:r>
            <a:r>
              <a:rPr lang="en-GB" sz="1200" kern="1200" dirty="0">
                <a:solidFill>
                  <a:schemeClr val="tx1"/>
                </a:solidFill>
                <a:latin typeface="+mn-lt"/>
                <a:ea typeface="+mn-ea"/>
                <a:cs typeface="+mn-cs"/>
              </a:rPr>
              <a:t>.tar</a:t>
            </a:r>
            <a:r>
              <a:rPr lang="en-GB" dirty="0"/>
              <a:t>, </a:t>
            </a:r>
            <a:r>
              <a:rPr lang="en-GB" sz="1200" kern="1200" dirty="0">
                <a:solidFill>
                  <a:schemeClr val="tx1"/>
                </a:solidFill>
                <a:latin typeface="+mn-lt"/>
                <a:ea typeface="+mn-ea"/>
                <a:cs typeface="+mn-cs"/>
              </a:rPr>
              <a:t>.bz2</a:t>
            </a:r>
            <a:r>
              <a:rPr lang="en-GB" dirty="0"/>
              <a:t>, etc.) to clearly indicate that the file is compressed.</a:t>
            </a:r>
          </a:p>
          <a:p>
            <a:endParaRPr lang="en-GB" dirty="0"/>
          </a:p>
          <a:p>
            <a:r>
              <a:rPr lang="en-GB" dirty="0"/>
              <a:t>Finally, don’t confuse this with Python’s built-in </a:t>
            </a:r>
            <a:r>
              <a:rPr lang="en-GB" sz="1200" b="1" kern="1200" dirty="0">
                <a:solidFill>
                  <a:schemeClr val="tx1"/>
                </a:solidFill>
                <a:latin typeface="+mn-lt"/>
                <a:ea typeface="+mn-ea"/>
                <a:cs typeface="+mn-cs"/>
              </a:rPr>
              <a:t>zip()</a:t>
            </a:r>
            <a:r>
              <a:rPr lang="en-GB" dirty="0"/>
              <a:t> function - it’s unrelated. The </a:t>
            </a:r>
            <a:r>
              <a:rPr lang="en-GB" sz="1200" kern="1200" dirty="0">
                <a:solidFill>
                  <a:schemeClr val="tx1"/>
                </a:solidFill>
                <a:latin typeface="+mn-lt"/>
                <a:ea typeface="+mn-ea"/>
                <a:cs typeface="+mn-cs"/>
              </a:rPr>
              <a:t>zip()</a:t>
            </a:r>
            <a:r>
              <a:rPr lang="en-GB" dirty="0"/>
              <a:t> function combines multiple collections element by element, not file contents.</a:t>
            </a:r>
          </a:p>
        </p:txBody>
      </p:sp>
      <p:sp>
        <p:nvSpPr>
          <p:cNvPr id="3" name="Slide Image Placeholder 2">
            <a:extLst>
              <a:ext uri="{FF2B5EF4-FFF2-40B4-BE49-F238E27FC236}">
                <a16:creationId xmlns:a16="http://schemas.microsoft.com/office/drawing/2014/main" id="{2F9FC9EB-2D59-5427-B423-4A427A145F18}"/>
              </a:ext>
            </a:extLst>
          </p:cNvPr>
          <p:cNvSpPr>
            <a:spLocks noGrp="1" noRot="1" noChangeAspect="1"/>
          </p:cNvSpPr>
          <p:nvPr>
            <p:ph type="sldImg"/>
          </p:nvPr>
        </p:nvSpPr>
        <p:spPr/>
      </p:sp>
    </p:spTree>
    <p:extLst>
      <p:ext uri="{BB962C8B-B14F-4D97-AF65-F5344CB8AC3E}">
        <p14:creationId xmlns:p14="http://schemas.microsoft.com/office/powerpoint/2010/main" val="2734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a:t>
            </a:r>
            <a:r>
              <a:rPr lang="en-GB" b="1" dirty="0" err="1"/>
              <a:t>zlib</a:t>
            </a:r>
            <a:r>
              <a:rPr lang="en-GB" dirty="0"/>
              <a:t> module provides checksum functions such as </a:t>
            </a:r>
            <a:r>
              <a:rPr lang="en-GB" b="1" dirty="0"/>
              <a:t>adler32</a:t>
            </a:r>
            <a:r>
              <a:rPr lang="en-GB" dirty="0"/>
              <a:t> and </a:t>
            </a:r>
            <a:r>
              <a:rPr lang="en-GB" b="1" dirty="0"/>
              <a:t>crc32</a:t>
            </a:r>
            <a:r>
              <a:rPr lang="en-GB" dirty="0"/>
              <a:t>, which are useful for verifying </a:t>
            </a:r>
            <a:r>
              <a:rPr lang="en-GB" b="1" dirty="0"/>
              <a:t>data integrity</a:t>
            </a:r>
            <a:r>
              <a:rPr lang="en-GB" dirty="0"/>
              <a:t>. However, these checksums are not cryptographically secure.</a:t>
            </a:r>
          </a:p>
          <a:p>
            <a:endParaRPr lang="en-GB" dirty="0"/>
          </a:p>
          <a:p>
            <a:r>
              <a:rPr lang="en-GB" dirty="0"/>
              <a:t>The </a:t>
            </a:r>
            <a:r>
              <a:rPr lang="en-GB" b="1" dirty="0"/>
              <a:t>bz2</a:t>
            </a:r>
            <a:r>
              <a:rPr lang="en-GB" dirty="0"/>
              <a:t> module offers a file-like class, </a:t>
            </a:r>
            <a:r>
              <a:rPr lang="en-GB" b="1" dirty="0"/>
              <a:t>bz2.BZ2File</a:t>
            </a:r>
            <a:r>
              <a:rPr lang="en-GB" dirty="0"/>
              <a:t>, which can be used much like Python’s built-in open() function for reading and writing compressed data.</a:t>
            </a:r>
          </a:p>
          <a:p>
            <a:endParaRPr lang="en-GB" dirty="0"/>
          </a:p>
          <a:p>
            <a:r>
              <a:rPr lang="en-GB" dirty="0"/>
              <a:t>The </a:t>
            </a:r>
            <a:r>
              <a:rPr lang="en-GB" b="1" dirty="0"/>
              <a:t>tarfile</a:t>
            </a:r>
            <a:r>
              <a:rPr lang="en-GB" dirty="0"/>
              <a:t> module supports standard archive operations. Its </a:t>
            </a:r>
            <a:r>
              <a:rPr lang="en-GB" b="1" dirty="0" err="1"/>
              <a:t>getmembers</a:t>
            </a:r>
            <a:r>
              <a:rPr lang="en-GB" b="1" dirty="0"/>
              <a:t>()</a:t>
            </a:r>
            <a:r>
              <a:rPr lang="en-GB" dirty="0"/>
              <a:t> method retrieves </a:t>
            </a:r>
            <a:r>
              <a:rPr lang="en-GB" b="1" dirty="0"/>
              <a:t>metadata for all files</a:t>
            </a:r>
            <a:r>
              <a:rPr lang="en-GB" dirty="0"/>
              <a:t> in an archive - not just their names. The example shown was run on Windows using a </a:t>
            </a:r>
            <a:r>
              <a:rPr lang="en-GB" b="1" dirty="0"/>
              <a:t>.tar.gz</a:t>
            </a:r>
            <a:r>
              <a:rPr lang="en-GB" dirty="0"/>
              <a:t> file originally created on Linux.</a:t>
            </a:r>
          </a:p>
          <a:p>
            <a:endParaRPr lang="en-GB" dirty="0"/>
          </a:p>
          <a:p>
            <a:r>
              <a:rPr lang="en-GB" dirty="0"/>
              <a:t>For a simpler, high-level interface, the </a:t>
            </a:r>
            <a:r>
              <a:rPr lang="en-GB" b="1" dirty="0" err="1"/>
              <a:t>shutil</a:t>
            </a:r>
            <a:r>
              <a:rPr lang="en-GB" dirty="0"/>
              <a:t> module provides generic file and archiving utilities, making it a convenient choice for common compression and extraction tasks.</a:t>
            </a:r>
          </a:p>
          <a:p>
            <a:endParaRPr lang="en-GB" dirty="0"/>
          </a:p>
        </p:txBody>
      </p:sp>
      <p:sp>
        <p:nvSpPr>
          <p:cNvPr id="5" name="Slide Image Placeholder 4">
            <a:extLst>
              <a:ext uri="{FF2B5EF4-FFF2-40B4-BE49-F238E27FC236}">
                <a16:creationId xmlns:a16="http://schemas.microsoft.com/office/drawing/2014/main" id="{B31B8D34-5681-AFF0-BED3-F61FFE09BBE4}"/>
              </a:ext>
            </a:extLst>
          </p:cNvPr>
          <p:cNvSpPr>
            <a:spLocks noGrp="1" noRot="1" noChangeAspect="1"/>
          </p:cNvSpPr>
          <p:nvPr>
            <p:ph type="sldImg"/>
          </p:nvPr>
        </p:nvSpPr>
        <p:spPr/>
      </p:sp>
    </p:spTree>
    <p:extLst>
      <p:ext uri="{BB962C8B-B14F-4D97-AF65-F5344CB8AC3E}">
        <p14:creationId xmlns:p14="http://schemas.microsoft.com/office/powerpoint/2010/main" val="38656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63525" indent="-263525">
              <a:buAutoNum type="arabicPeriod"/>
            </a:pPr>
            <a:r>
              <a:rPr lang="en-GB" b="1" dirty="0"/>
              <a:t>When reading a file using the file object, what method is best for reading the entire file into a single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read()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method is used to set the position of a file pointer?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seek()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startAt="2"/>
            </a:pPr>
            <a:r>
              <a:rPr lang="en-GB" dirty="0"/>
              <a:t>To convert a Python object into a byte stream so it can be saved to a file or sent over a network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startAt="3"/>
            </a:pPr>
            <a:r>
              <a:rPr lang="en-GB" dirty="0"/>
              <a:t>It allows objects to be stored in a file using a key, like a dictionary</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a:extLst>
              <a:ext uri="{FF2B5EF4-FFF2-40B4-BE49-F238E27FC236}">
                <a16:creationId xmlns:a16="http://schemas.microsoft.com/office/drawing/2014/main" id="{0C0479AB-7F2D-C752-E04B-FECED338CA86}"/>
              </a:ext>
            </a:extLst>
          </p:cNvPr>
          <p:cNvSpPr>
            <a:spLocks noGrp="1"/>
          </p:cNvSpPr>
          <p:nvPr>
            <p:ph type="body" sz="quarter" idx="3"/>
          </p:nvPr>
        </p:nvSpPr>
        <p:spPr/>
        <p:txBody>
          <a:bodyPr/>
          <a:lstStyle/>
          <a:p>
            <a:r>
              <a:rPr lang="en-GB" dirty="0"/>
              <a:t>Python provides </a:t>
            </a:r>
            <a:r>
              <a:rPr lang="en-GB" b="1" dirty="0"/>
              <a:t>database drivers</a:t>
            </a:r>
            <a:r>
              <a:rPr lang="en-GB" dirty="0"/>
              <a:t> for most popular relational database systems, and many are bundled with standard or third-party distributions. These drivers adhere to a common interface defined by the Python Database API Specification v2.0 (DB-API 2.0).</a:t>
            </a:r>
          </a:p>
          <a:p>
            <a:r>
              <a:rPr lang="en-GB" dirty="0"/>
              <a:t>To interact with a database:</a:t>
            </a:r>
          </a:p>
          <a:p>
            <a:pPr marL="685800" lvl="1" indent="-228600">
              <a:buFont typeface="+mj-lt"/>
              <a:buAutoNum type="arabicPeriod"/>
            </a:pPr>
            <a:r>
              <a:rPr lang="en-GB" b="1" dirty="0"/>
              <a:t>Establish a connection</a:t>
            </a:r>
            <a:r>
              <a:rPr lang="en-GB" dirty="0"/>
              <a:t> using a </a:t>
            </a:r>
            <a:r>
              <a:rPr lang="en-GB" b="1" dirty="0"/>
              <a:t>connection object</a:t>
            </a:r>
            <a:r>
              <a:rPr lang="en-GB" dirty="0"/>
              <a:t>.</a:t>
            </a:r>
          </a:p>
          <a:p>
            <a:pPr marL="685800" lvl="1" indent="-228600">
              <a:buFont typeface="+mj-lt"/>
              <a:buAutoNum type="arabicPeriod"/>
            </a:pPr>
            <a:r>
              <a:rPr lang="en-GB" dirty="0"/>
              <a:t>Use this connection to create a </a:t>
            </a:r>
            <a:r>
              <a:rPr lang="en-GB" b="1" dirty="0"/>
              <a:t>cursor object</a:t>
            </a:r>
            <a:r>
              <a:rPr lang="en-GB" dirty="0"/>
              <a:t>, which handles queries and transaction control (</a:t>
            </a:r>
            <a:r>
              <a:rPr lang="en-GB" b="1" dirty="0"/>
              <a:t>commit</a:t>
            </a:r>
            <a:r>
              <a:rPr lang="en-GB" dirty="0"/>
              <a:t> and </a:t>
            </a:r>
            <a:r>
              <a:rPr lang="en-GB" b="1" dirty="0"/>
              <a:t>rollback</a:t>
            </a:r>
            <a:r>
              <a:rPr lang="en-GB" dirty="0"/>
              <a:t>).</a:t>
            </a:r>
          </a:p>
          <a:p>
            <a:r>
              <a:rPr lang="en-GB" dirty="0"/>
              <a:t>The </a:t>
            </a:r>
            <a:r>
              <a:rPr lang="en-GB" b="1" dirty="0"/>
              <a:t>cursor</a:t>
            </a:r>
            <a:r>
              <a:rPr lang="en-GB" dirty="0"/>
              <a:t> is the primary tool for executing SQL statements and getting results.</a:t>
            </a:r>
          </a:p>
          <a:p>
            <a:r>
              <a:rPr lang="en-GB" b="1" dirty="0"/>
              <a:t>Some Common Cursor Methods</a:t>
            </a:r>
          </a:p>
          <a:p>
            <a:pPr marL="171450" indent="-171450">
              <a:buFont typeface="Arial" panose="020B0604020202020204" pitchFamily="34" charset="0"/>
              <a:buChar char="•"/>
            </a:pPr>
            <a:r>
              <a:rPr lang="en-GB" dirty="0" err="1"/>
              <a:t>arraysize</a:t>
            </a:r>
            <a:r>
              <a:rPr lang="en-GB" dirty="0"/>
              <a:t>	    Number of rows fetched by </a:t>
            </a:r>
            <a:r>
              <a:rPr lang="en-GB" dirty="0" err="1"/>
              <a:t>fetchmany</a:t>
            </a:r>
            <a:r>
              <a:rPr lang="en-GB" dirty="0"/>
              <a:t>()</a:t>
            </a:r>
          </a:p>
          <a:p>
            <a:pPr marL="171450" indent="-171450">
              <a:buFont typeface="Arial" panose="020B0604020202020204" pitchFamily="34" charset="0"/>
              <a:buChar char="•"/>
            </a:pPr>
            <a:r>
              <a:rPr lang="en-GB" dirty="0"/>
              <a:t>close()	    Close the cursor</a:t>
            </a:r>
          </a:p>
          <a:p>
            <a:pPr marL="171450" indent="-171450">
              <a:buFont typeface="Arial" panose="020B0604020202020204" pitchFamily="34" charset="0"/>
              <a:buChar char="•"/>
            </a:pPr>
            <a:r>
              <a:rPr lang="en-GB" dirty="0"/>
              <a:t>description    Metadata about the result set or table</a:t>
            </a:r>
          </a:p>
          <a:p>
            <a:pPr marL="171450" indent="-171450">
              <a:buFont typeface="Arial" panose="020B0604020202020204" pitchFamily="34" charset="0"/>
              <a:buChar char="•"/>
            </a:pPr>
            <a:r>
              <a:rPr lang="en-GB" dirty="0"/>
              <a:t>execute()	    Execute a single SQL statement (supports placeholders)</a:t>
            </a:r>
          </a:p>
          <a:p>
            <a:pPr marL="171450" indent="-171450">
              <a:buFont typeface="Arial" panose="020B0604020202020204" pitchFamily="34" charset="0"/>
              <a:buChar char="•"/>
            </a:pPr>
            <a:r>
              <a:rPr lang="en-GB" dirty="0" err="1"/>
              <a:t>fetchall</a:t>
            </a:r>
            <a:r>
              <a:rPr lang="en-GB" dirty="0"/>
              <a:t>()	    Retrieve all remaining rows</a:t>
            </a:r>
          </a:p>
          <a:p>
            <a:pPr marL="171450" indent="-171450">
              <a:buFont typeface="Arial" panose="020B0604020202020204" pitchFamily="34" charset="0"/>
              <a:buChar char="•"/>
            </a:pPr>
            <a:r>
              <a:rPr lang="en-GB" dirty="0" err="1"/>
              <a:t>fetchone</a:t>
            </a:r>
            <a:r>
              <a:rPr lang="en-GB" dirty="0"/>
              <a:t>()	    Retrieve the next </a:t>
            </a:r>
          </a:p>
          <a:p>
            <a:pPr marL="171450" indent="-171450">
              <a:buFont typeface="Arial" panose="020B0604020202020204" pitchFamily="34" charset="0"/>
              <a:buChar char="•"/>
            </a:pPr>
            <a:r>
              <a:rPr lang="en-GB" dirty="0" err="1"/>
              <a:t>rowrowcount</a:t>
            </a:r>
            <a:r>
              <a:rPr lang="en-GB" dirty="0"/>
              <a:t> Number of rows affected by the last operation</a:t>
            </a:r>
          </a:p>
          <a:p>
            <a:endParaRPr lang="en-GB" dirty="0"/>
          </a:p>
          <a:p>
            <a:r>
              <a:rPr lang="en-GB" dirty="0"/>
              <a:t>Python is shipped with </a:t>
            </a:r>
            <a:r>
              <a:rPr lang="en-GB" b="1" dirty="0"/>
              <a:t>SQLite,</a:t>
            </a:r>
            <a:r>
              <a:rPr lang="en-GB" dirty="0"/>
              <a:t> a lightweight, single-file relational database that requires no server setup and is ideal for small to medium-sized applications.</a:t>
            </a:r>
          </a:p>
        </p:txBody>
      </p:sp>
    </p:spTree>
    <p:extLst>
      <p:ext uri="{BB962C8B-B14F-4D97-AF65-F5344CB8AC3E}">
        <p14:creationId xmlns:p14="http://schemas.microsoft.com/office/powerpoint/2010/main" val="2377131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This example demonstrates how to use Python’s </a:t>
            </a:r>
            <a:r>
              <a:rPr lang="en-GB" sz="1200" b="1" kern="1200" dirty="0">
                <a:solidFill>
                  <a:schemeClr val="tx1"/>
                </a:solidFill>
                <a:latin typeface="+mn-lt"/>
                <a:ea typeface="+mn-ea"/>
                <a:cs typeface="+mn-cs"/>
              </a:rPr>
              <a:t>sqlite3</a:t>
            </a:r>
            <a:r>
              <a:rPr lang="en-GB" dirty="0"/>
              <a:t> module to connect to a relational database and execute a simple </a:t>
            </a:r>
            <a:r>
              <a:rPr lang="en-GB" b="1" dirty="0"/>
              <a:t>SQL query</a:t>
            </a:r>
            <a:r>
              <a:rPr lang="en-GB" dirty="0"/>
              <a:t>. The </a:t>
            </a:r>
            <a:r>
              <a:rPr lang="en-GB" sz="1200" kern="1200" dirty="0">
                <a:solidFill>
                  <a:schemeClr val="tx1"/>
                </a:solidFill>
                <a:latin typeface="+mn-lt"/>
                <a:ea typeface="+mn-ea"/>
                <a:cs typeface="+mn-cs"/>
              </a:rPr>
              <a:t>connect()</a:t>
            </a:r>
            <a:r>
              <a:rPr lang="en-GB" dirty="0"/>
              <a:t> function establishes a connection to a database file named </a:t>
            </a:r>
            <a:r>
              <a:rPr lang="en-GB" sz="1200" b="1" kern="1200" dirty="0">
                <a:solidFill>
                  <a:schemeClr val="tx1"/>
                </a:solidFill>
                <a:latin typeface="+mn-lt"/>
                <a:ea typeface="+mn-ea"/>
                <a:cs typeface="+mn-cs"/>
              </a:rPr>
              <a:t>whisky</a:t>
            </a:r>
            <a:r>
              <a:rPr lang="en-GB" dirty="0"/>
              <a:t> - if the file does not already exist, SQLite automatically creates it. From this connection, a </a:t>
            </a:r>
            <a:r>
              <a:rPr lang="en-GB" b="1" dirty="0"/>
              <a:t>cursor object</a:t>
            </a:r>
            <a:r>
              <a:rPr lang="en-GB" dirty="0"/>
              <a:t> is obtained using </a:t>
            </a:r>
            <a:r>
              <a:rPr lang="en-GB" sz="1200" kern="1200" dirty="0" err="1">
                <a:solidFill>
                  <a:schemeClr val="tx1"/>
                </a:solidFill>
                <a:latin typeface="+mn-lt"/>
                <a:ea typeface="+mn-ea"/>
                <a:cs typeface="+mn-cs"/>
              </a:rPr>
              <a:t>db.cursor</a:t>
            </a:r>
            <a:r>
              <a:rPr lang="en-GB" sz="1200" kern="1200" dirty="0">
                <a:solidFill>
                  <a:schemeClr val="tx1"/>
                </a:solidFill>
                <a:latin typeface="+mn-lt"/>
                <a:ea typeface="+mn-ea"/>
                <a:cs typeface="+mn-cs"/>
              </a:rPr>
              <a:t>()</a:t>
            </a:r>
            <a:r>
              <a:rPr lang="en-GB" dirty="0"/>
              <a:t>. The cursor is the main interface for sending SQL commands and retrieving results.</a:t>
            </a:r>
          </a:p>
          <a:p>
            <a:endParaRPr lang="en-GB" dirty="0"/>
          </a:p>
          <a:p>
            <a:r>
              <a:rPr lang="en-GB" dirty="0"/>
              <a:t>The </a:t>
            </a:r>
            <a:r>
              <a:rPr lang="en-GB" sz="1200" kern="1200" dirty="0">
                <a:solidFill>
                  <a:schemeClr val="tx1"/>
                </a:solidFill>
                <a:latin typeface="+mn-lt"/>
                <a:ea typeface="+mn-ea"/>
                <a:cs typeface="+mn-cs"/>
              </a:rPr>
              <a:t>execute()</a:t>
            </a:r>
            <a:r>
              <a:rPr lang="en-GB" dirty="0"/>
              <a:t> method runs an SQL </a:t>
            </a:r>
            <a:r>
              <a:rPr lang="en-GB" sz="1200" kern="1200" dirty="0">
                <a:solidFill>
                  <a:schemeClr val="tx1"/>
                </a:solidFill>
                <a:latin typeface="+mn-lt"/>
                <a:ea typeface="+mn-ea"/>
                <a:cs typeface="+mn-cs"/>
              </a:rPr>
              <a:t>SELECT</a:t>
            </a:r>
            <a:r>
              <a:rPr lang="en-GB" dirty="0"/>
              <a:t> statement that retrieves brand names and their corresponding regions from two tables, </a:t>
            </a:r>
            <a:r>
              <a:rPr lang="en-GB" b="1" dirty="0"/>
              <a:t>BRANDS</a:t>
            </a:r>
            <a:r>
              <a:rPr lang="en-GB" dirty="0"/>
              <a:t> and </a:t>
            </a:r>
            <a:r>
              <a:rPr lang="en-GB" b="1" dirty="0"/>
              <a:t>REGION</a:t>
            </a:r>
            <a:r>
              <a:rPr lang="en-GB" dirty="0"/>
              <a:t>. The </a:t>
            </a:r>
            <a:r>
              <a:rPr lang="en-GB" sz="1200" kern="1200" dirty="0">
                <a:solidFill>
                  <a:schemeClr val="tx1"/>
                </a:solidFill>
                <a:latin typeface="+mn-lt"/>
                <a:ea typeface="+mn-ea"/>
                <a:cs typeface="+mn-cs"/>
              </a:rPr>
              <a:t>WHERE</a:t>
            </a:r>
            <a:r>
              <a:rPr lang="en-GB" dirty="0"/>
              <a:t> clause ensures that the tables are joined using a common key (</a:t>
            </a:r>
            <a:r>
              <a:rPr lang="en-GB" sz="1200" kern="1200" dirty="0">
                <a:solidFill>
                  <a:schemeClr val="tx1"/>
                </a:solidFill>
                <a:latin typeface="+mn-lt"/>
                <a:ea typeface="+mn-ea"/>
                <a:cs typeface="+mn-cs"/>
              </a:rPr>
              <a:t>REGION_ID</a:t>
            </a:r>
            <a:r>
              <a:rPr lang="en-GB" dirty="0"/>
              <a:t>), while the </a:t>
            </a:r>
            <a:r>
              <a:rPr lang="en-GB" sz="1200" kern="1200" dirty="0">
                <a:solidFill>
                  <a:schemeClr val="tx1"/>
                </a:solidFill>
                <a:latin typeface="+mn-lt"/>
                <a:ea typeface="+mn-ea"/>
                <a:cs typeface="+mn-cs"/>
              </a:rPr>
              <a:t>ORDER BY</a:t>
            </a:r>
            <a:r>
              <a:rPr lang="en-GB" dirty="0"/>
              <a:t> clause sorts the results alphabetically by brand name. Once the query executes, the </a:t>
            </a:r>
            <a:r>
              <a:rPr lang="en-GB" sz="1200" kern="1200" dirty="0" err="1">
                <a:solidFill>
                  <a:schemeClr val="tx1"/>
                </a:solidFill>
                <a:latin typeface="+mn-lt"/>
                <a:ea typeface="+mn-ea"/>
                <a:cs typeface="+mn-cs"/>
              </a:rPr>
              <a:t>fetchall</a:t>
            </a:r>
            <a:r>
              <a:rPr lang="en-GB" sz="1200" kern="1200" dirty="0">
                <a:solidFill>
                  <a:schemeClr val="tx1"/>
                </a:solidFill>
                <a:latin typeface="+mn-lt"/>
                <a:ea typeface="+mn-ea"/>
                <a:cs typeface="+mn-cs"/>
              </a:rPr>
              <a:t>()</a:t>
            </a:r>
            <a:r>
              <a:rPr lang="en-GB" dirty="0"/>
              <a:t> method retrieves all matching rows as a list of tuples. The </a:t>
            </a:r>
            <a:r>
              <a:rPr lang="en-GB" sz="1200" kern="1200" dirty="0">
                <a:solidFill>
                  <a:schemeClr val="tx1"/>
                </a:solidFill>
                <a:latin typeface="+mn-lt"/>
                <a:ea typeface="+mn-ea"/>
                <a:cs typeface="+mn-cs"/>
              </a:rPr>
              <a:t>for</a:t>
            </a:r>
            <a:r>
              <a:rPr lang="en-GB" dirty="0"/>
              <a:t> loop iterates through each row, and the </a:t>
            </a:r>
            <a:r>
              <a:rPr lang="en-GB" sz="1200" kern="1200" dirty="0">
                <a:solidFill>
                  <a:schemeClr val="tx1"/>
                </a:solidFill>
                <a:latin typeface="+mn-lt"/>
                <a:ea typeface="+mn-ea"/>
                <a:cs typeface="+mn-cs"/>
              </a:rPr>
              <a:t>print()</a:t>
            </a:r>
            <a:r>
              <a:rPr lang="en-GB" dirty="0"/>
              <a:t> statement uses formatted string output to neatly display the brand and region names in two left-aligned columns, each 30 characters wide.</a:t>
            </a:r>
          </a:p>
          <a:p>
            <a:endParaRPr lang="en-GB" dirty="0"/>
          </a:p>
          <a:p>
            <a:r>
              <a:rPr lang="en-GB" dirty="0"/>
              <a:t>Finally, the </a:t>
            </a:r>
            <a:r>
              <a:rPr lang="en-GB" sz="1200" kern="1200" dirty="0" err="1">
                <a:solidFill>
                  <a:schemeClr val="tx1"/>
                </a:solidFill>
                <a:latin typeface="+mn-lt"/>
                <a:ea typeface="+mn-ea"/>
                <a:cs typeface="+mn-cs"/>
              </a:rPr>
              <a:t>db.close</a:t>
            </a:r>
            <a:r>
              <a:rPr lang="en-GB" sz="1200" kern="1200" dirty="0">
                <a:solidFill>
                  <a:schemeClr val="tx1"/>
                </a:solidFill>
                <a:latin typeface="+mn-lt"/>
                <a:ea typeface="+mn-ea"/>
                <a:cs typeface="+mn-cs"/>
              </a:rPr>
              <a:t>()</a:t>
            </a:r>
            <a:r>
              <a:rPr lang="en-GB" dirty="0"/>
              <a:t> call closes the database connection, ensuring that all resources are released properly. In modern Python code, it’s often recommended to use a </a:t>
            </a:r>
            <a:r>
              <a:rPr lang="en-GB" b="1" dirty="0"/>
              <a:t>context manager</a:t>
            </a:r>
            <a:r>
              <a:rPr lang="en-GB" dirty="0"/>
              <a:t> (</a:t>
            </a:r>
            <a:r>
              <a:rPr lang="en-GB" sz="1200" kern="1200" dirty="0">
                <a:solidFill>
                  <a:schemeClr val="tx1"/>
                </a:solidFill>
                <a:latin typeface="+mn-lt"/>
                <a:ea typeface="+mn-ea"/>
                <a:cs typeface="+mn-cs"/>
              </a:rPr>
              <a:t>with sqlite3.connect('whisky') as </a:t>
            </a:r>
            <a:r>
              <a:rPr lang="en-GB" sz="1200" kern="1200" dirty="0" err="1">
                <a:solidFill>
                  <a:schemeClr val="tx1"/>
                </a:solidFill>
                <a:latin typeface="+mn-lt"/>
                <a:ea typeface="+mn-ea"/>
                <a:cs typeface="+mn-cs"/>
              </a:rPr>
              <a:t>db</a:t>
            </a:r>
            <a:r>
              <a:rPr lang="en-GB" sz="1200" kern="1200" dirty="0">
                <a:solidFill>
                  <a:schemeClr val="tx1"/>
                </a:solidFill>
                <a:latin typeface="+mn-lt"/>
                <a:ea typeface="+mn-ea"/>
                <a:cs typeface="+mn-cs"/>
              </a:rPr>
              <a:t>:</a:t>
            </a:r>
            <a:r>
              <a:rPr lang="en-GB" dirty="0"/>
              <a:t>) to handle connection closure automatically, even if an error occurs.</a:t>
            </a:r>
          </a:p>
          <a:p>
            <a:endParaRPr lang="en-GB" dirty="0"/>
          </a:p>
        </p:txBody>
      </p:sp>
      <p:sp>
        <p:nvSpPr>
          <p:cNvPr id="3" name="Slide Image Placeholder 2">
            <a:extLst>
              <a:ext uri="{FF2B5EF4-FFF2-40B4-BE49-F238E27FC236}">
                <a16:creationId xmlns:a16="http://schemas.microsoft.com/office/drawing/2014/main" id="{F741FF72-A8EB-785F-AF4A-8F8E4D205B5B}"/>
              </a:ext>
            </a:extLst>
          </p:cNvPr>
          <p:cNvSpPr>
            <a:spLocks noGrp="1" noRot="1" noChangeAspect="1"/>
          </p:cNvSpPr>
          <p:nvPr>
            <p:ph type="sldImg"/>
          </p:nvPr>
        </p:nvSpPr>
        <p:spPr/>
      </p:sp>
    </p:spTree>
    <p:extLst>
      <p:ext uri="{BB962C8B-B14F-4D97-AF65-F5344CB8AC3E}">
        <p14:creationId xmlns:p14="http://schemas.microsoft.com/office/powerpoint/2010/main" val="350780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
          <p:cNvSpPr>
            <a:spLocks noGrp="1"/>
          </p:cNvSpPr>
          <p:nvPr>
            <p:ph type="body" idx="1"/>
          </p:nvPr>
        </p:nvSpPr>
        <p:spPr/>
        <p:txBody>
          <a:bodyPr/>
          <a:lstStyle/>
          <a:p>
            <a:r>
              <a:rPr lang="en-GB" dirty="0"/>
              <a:t>The first challenge when reading </a:t>
            </a:r>
            <a:r>
              <a:rPr lang="en-GB" b="1" dirty="0"/>
              <a:t>binary data</a:t>
            </a:r>
            <a:r>
              <a:rPr lang="en-GB" dirty="0"/>
              <a:t> is determining its </a:t>
            </a:r>
            <a:r>
              <a:rPr lang="en-GB" b="1" dirty="0"/>
              <a:t>format</a:t>
            </a:r>
            <a:r>
              <a:rPr lang="en-GB" dirty="0"/>
              <a:t>. Unless the data was originally written by Python (or via the Python API in another language such as C), it won’t map directly to Python’s built-in types - a common issue in all high-level languages.</a:t>
            </a:r>
          </a:p>
          <a:p>
            <a:endParaRPr lang="en-GB" dirty="0"/>
          </a:p>
          <a:p>
            <a:r>
              <a:rPr lang="en-GB" dirty="0"/>
              <a:t>The example shows a simple </a:t>
            </a:r>
            <a:r>
              <a:rPr lang="en-GB" b="1" dirty="0"/>
              <a:t>C struct</a:t>
            </a:r>
            <a:r>
              <a:rPr lang="en-GB" dirty="0"/>
              <a:t> written to a file. It contains </a:t>
            </a:r>
            <a:r>
              <a:rPr lang="en-GB" b="1" dirty="0"/>
              <a:t>two integers (int)</a:t>
            </a:r>
            <a:r>
              <a:rPr lang="en-GB" dirty="0"/>
              <a:t>, a </a:t>
            </a:r>
            <a:r>
              <a:rPr lang="en-GB" b="1" dirty="0"/>
              <a:t>double-precision value (double)</a:t>
            </a:r>
            <a:r>
              <a:rPr lang="en-GB" dirty="0"/>
              <a:t>, and an </a:t>
            </a:r>
            <a:r>
              <a:rPr lang="en-GB" b="1" dirty="0"/>
              <a:t>array of 80 characters</a:t>
            </a:r>
            <a:r>
              <a:rPr lang="en-GB" dirty="0"/>
              <a:t> (a C-style string ending with a null byte). </a:t>
            </a:r>
          </a:p>
          <a:p>
            <a:endParaRPr lang="en-GB" dirty="0"/>
          </a:p>
          <a:p>
            <a:r>
              <a:rPr lang="en-GB" dirty="0"/>
              <a:t>To interpret this in Python, the </a:t>
            </a:r>
            <a:r>
              <a:rPr lang="en-GB" b="1" dirty="0" err="1"/>
              <a:t>struct.unpack</a:t>
            </a:r>
            <a:r>
              <a:rPr lang="en-GB" b="1" dirty="0"/>
              <a:t>()</a:t>
            </a:r>
            <a:r>
              <a:rPr lang="en-GB" dirty="0"/>
              <a:t> function is used with a format string, here "iid80s", which specifies two integers, one double, and an 80-character string. Because C strings are single-byte, the resulting Python bytes object is converted to text using </a:t>
            </a:r>
            <a:r>
              <a:rPr lang="en-GB" b="1" dirty="0"/>
              <a:t>.decode()</a:t>
            </a:r>
            <a:r>
              <a:rPr lang="en-GB" dirty="0"/>
              <a:t>.</a:t>
            </a:r>
          </a:p>
          <a:p>
            <a:endParaRPr lang="en-GB" dirty="0"/>
          </a:p>
          <a:p>
            <a:r>
              <a:rPr lang="en-GB" b="1" dirty="0"/>
              <a:t>Note:</a:t>
            </a:r>
            <a:r>
              <a:rPr lang="en-GB" dirty="0"/>
              <a:t> Be careful of </a:t>
            </a:r>
            <a:r>
              <a:rPr lang="en-GB" b="1" dirty="0"/>
              <a:t>padding bytes</a:t>
            </a:r>
            <a:r>
              <a:rPr lang="en-GB" dirty="0"/>
              <a:t> added by C compilers for alignment, as these vary between 32- and 64-bit systems and can be changed with #pragma pack. Also watch for </a:t>
            </a:r>
            <a:r>
              <a:rPr lang="en-GB" b="1" dirty="0"/>
              <a:t>endianness</a:t>
            </a:r>
            <a:r>
              <a:rPr lang="en-GB" dirty="0"/>
              <a:t> differences, which are detailed in the Python struct module documentation.</a:t>
            </a:r>
          </a:p>
          <a:p>
            <a:endParaRPr lang="en-GB" dirty="0"/>
          </a:p>
        </p:txBody>
      </p:sp>
      <p:sp>
        <p:nvSpPr>
          <p:cNvPr id="3" name="Slide Image Placeholder 2">
            <a:extLst>
              <a:ext uri="{FF2B5EF4-FFF2-40B4-BE49-F238E27FC236}">
                <a16:creationId xmlns:a16="http://schemas.microsoft.com/office/drawing/2014/main" id="{3745470C-8562-6E19-8733-3AD417EF01DC}"/>
              </a:ext>
            </a:extLst>
          </p:cNvPr>
          <p:cNvSpPr>
            <a:spLocks noGrp="1" noRot="1" noChangeAspect="1"/>
          </p:cNvSpPr>
          <p:nvPr>
            <p:ph type="sldImg"/>
          </p:nvPr>
        </p:nvSpPr>
        <p:spPr/>
      </p:sp>
    </p:spTree>
    <p:extLst>
      <p:ext uri="{BB962C8B-B14F-4D97-AF65-F5344CB8AC3E}">
        <p14:creationId xmlns:p14="http://schemas.microsoft.com/office/powerpoint/2010/main" val="75485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One of the most common tasks for a program is to interact with file system objects such as files. A file system can accumulate a large number of files with different formats and different data within. There are many Python modules to deal with specific types of files such as html, xml, </a:t>
            </a:r>
            <a:r>
              <a:rPr lang="en-GB" dirty="0" err="1"/>
              <a:t>json</a:t>
            </a:r>
            <a:r>
              <a:rPr lang="en-GB" dirty="0"/>
              <a:t> and csv.</a:t>
            </a:r>
          </a:p>
          <a:p>
            <a:endParaRPr lang="en-GB" dirty="0"/>
          </a:p>
          <a:p>
            <a:r>
              <a:rPr lang="en-GB" dirty="0"/>
              <a:t>Python has several built-in functions and objects to open, close, read and write strings and bytes to files. But there are several important considerations we to make. How many files can we open at any given time and how do we identify them? How do we open files for reading, writing and appending or some combination of these. Are we restricted to reading and writing lines sequentially or can we seek faster through a file to a specific position? And do we have to close files explicitly or can they be closed automatically? Can we just write data or can we preserve Python structures like lists and dictionaries to files?</a:t>
            </a:r>
          </a:p>
          <a:p>
            <a:endParaRPr lang="en-GB" dirty="0"/>
          </a:p>
          <a:p>
            <a:r>
              <a:rPr lang="en-GB" dirty="0"/>
              <a:t>These are some of the considerations that we will examine in this chapter.</a:t>
            </a:r>
          </a:p>
        </p:txBody>
      </p:sp>
      <p:sp>
        <p:nvSpPr>
          <p:cNvPr id="4" name="Slide Image Placeholder 3">
            <a:extLst>
              <a:ext uri="{FF2B5EF4-FFF2-40B4-BE49-F238E27FC236}">
                <a16:creationId xmlns:a16="http://schemas.microsoft.com/office/drawing/2014/main" id="{A572708F-2659-8B59-7AFB-9728789F85F9}"/>
              </a:ext>
            </a:extLst>
          </p:cNvPr>
          <p:cNvSpPr>
            <a:spLocks noGrp="1" noRot="1" noChangeAspect="1"/>
          </p:cNvSpPr>
          <p:nvPr>
            <p:ph type="sldImg"/>
          </p:nvPr>
        </p:nvSpPr>
        <p:spPr/>
      </p:sp>
    </p:spTree>
    <p:extLst>
      <p:ext uri="{BB962C8B-B14F-4D97-AF65-F5344CB8AC3E}">
        <p14:creationId xmlns:p14="http://schemas.microsoft.com/office/powerpoint/2010/main" val="397688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Files in Python are accessed through </a:t>
            </a:r>
            <a:r>
              <a:rPr lang="en-GB" b="1" dirty="0"/>
              <a:t>file objects</a:t>
            </a:r>
            <a:r>
              <a:rPr lang="en-GB" dirty="0"/>
              <a:t>, created using the built-in </a:t>
            </a:r>
            <a:r>
              <a:rPr lang="en-GB" sz="1200" kern="1200" dirty="0">
                <a:solidFill>
                  <a:schemeClr val="tx1"/>
                </a:solidFill>
                <a:latin typeface="+mn-lt"/>
                <a:ea typeface="+mn-ea"/>
                <a:cs typeface="+mn-cs"/>
              </a:rPr>
              <a:t>open()</a:t>
            </a:r>
            <a:r>
              <a:rPr lang="en-GB" dirty="0"/>
              <a:t> function. A </a:t>
            </a:r>
            <a:r>
              <a:rPr lang="en-GB" sz="1200" kern="1200" dirty="0">
                <a:solidFill>
                  <a:schemeClr val="tx1"/>
                </a:solidFill>
                <a:latin typeface="+mn-lt"/>
                <a:ea typeface="+mn-ea"/>
                <a:cs typeface="+mn-cs"/>
              </a:rPr>
              <a:t>'b'</a:t>
            </a:r>
            <a:r>
              <a:rPr lang="en-GB" dirty="0"/>
              <a:t> should be appended to the mode for </a:t>
            </a:r>
            <a:r>
              <a:rPr lang="en-GB" b="1" dirty="0"/>
              <a:t>binary files</a:t>
            </a:r>
            <a:r>
              <a:rPr lang="en-GB" dirty="0"/>
              <a:t>, while </a:t>
            </a:r>
            <a:r>
              <a:rPr lang="en-GB" sz="1200" kern="1200" dirty="0">
                <a:solidFill>
                  <a:schemeClr val="tx1"/>
                </a:solidFill>
                <a:latin typeface="+mn-lt"/>
                <a:ea typeface="+mn-ea"/>
                <a:cs typeface="+mn-cs"/>
              </a:rPr>
              <a:t>'t'</a:t>
            </a:r>
            <a:r>
              <a:rPr lang="en-GB" dirty="0"/>
              <a:t> (for </a:t>
            </a:r>
            <a:r>
              <a:rPr lang="en-GB" b="1" dirty="0"/>
              <a:t>text files</a:t>
            </a:r>
            <a:r>
              <a:rPr lang="en-GB" dirty="0"/>
              <a:t>) is optional since it is the default.</a:t>
            </a:r>
          </a:p>
          <a:p>
            <a:endParaRPr lang="en-GB" dirty="0"/>
          </a:p>
          <a:p>
            <a:r>
              <a:rPr lang="en-GB" dirty="0"/>
              <a:t>Files are automatically </a:t>
            </a:r>
            <a:r>
              <a:rPr lang="en-GB" b="1" dirty="0"/>
              <a:t>closed and flushed</a:t>
            </a:r>
            <a:r>
              <a:rPr lang="en-GB" dirty="0"/>
              <a:t> when the program exits or when the file object is destroyed (for example, when it goes out of scope). However, it is </a:t>
            </a:r>
            <a:r>
              <a:rPr lang="en-GB" b="1" dirty="0"/>
              <a:t>good programming practice</a:t>
            </a:r>
            <a:r>
              <a:rPr lang="en-GB" dirty="0"/>
              <a:t> to close files explicitly by calling the </a:t>
            </a:r>
            <a:r>
              <a:rPr lang="en-GB" sz="1200" kern="1200" dirty="0">
                <a:solidFill>
                  <a:schemeClr val="tx1"/>
                </a:solidFill>
                <a:latin typeface="+mn-lt"/>
                <a:ea typeface="+mn-ea"/>
                <a:cs typeface="+mn-cs"/>
              </a:rPr>
              <a:t>close()</a:t>
            </a:r>
            <a:r>
              <a:rPr lang="en-GB" dirty="0"/>
              <a:t> method, or more commonly, by using a </a:t>
            </a:r>
            <a:r>
              <a:rPr lang="en-GB" sz="1200" b="1" kern="1200" dirty="0">
                <a:solidFill>
                  <a:schemeClr val="tx1"/>
                </a:solidFill>
                <a:latin typeface="+mn-lt"/>
                <a:ea typeface="+mn-ea"/>
                <a:cs typeface="+mn-cs"/>
              </a:rPr>
              <a:t>with</a:t>
            </a:r>
            <a:r>
              <a:rPr lang="en-GB" b="1" dirty="0"/>
              <a:t> statement</a:t>
            </a:r>
            <a:r>
              <a:rPr lang="en-GB" dirty="0"/>
              <a:t> (context manager) to ensure proper cleanup.</a:t>
            </a:r>
          </a:p>
          <a:p>
            <a:endParaRPr lang="en-GB" dirty="0"/>
          </a:p>
          <a:p>
            <a:r>
              <a:rPr lang="en-GB" dirty="0"/>
              <a:t>The mode </a:t>
            </a:r>
            <a:r>
              <a:rPr lang="en-GB" sz="1200" kern="1200" dirty="0">
                <a:solidFill>
                  <a:schemeClr val="tx1"/>
                </a:solidFill>
                <a:latin typeface="+mn-lt"/>
                <a:ea typeface="+mn-ea"/>
                <a:cs typeface="+mn-cs"/>
              </a:rPr>
              <a:t>'x'</a:t>
            </a:r>
            <a:r>
              <a:rPr lang="en-GB" dirty="0"/>
              <a:t>, introduced in </a:t>
            </a:r>
            <a:r>
              <a:rPr lang="en-GB" b="1" dirty="0"/>
              <a:t>Python 3.3</a:t>
            </a:r>
            <a:r>
              <a:rPr lang="en-GB" dirty="0"/>
              <a:t>, is used to </a:t>
            </a:r>
            <a:r>
              <a:rPr lang="en-GB" b="1" dirty="0"/>
              <a:t>exclusively create and open</a:t>
            </a:r>
            <a:r>
              <a:rPr lang="en-GB" dirty="0"/>
              <a:t> a new file. If the file already exists, an exception is raised: </a:t>
            </a:r>
            <a:r>
              <a:rPr lang="en-GB" sz="1200" kern="1200" dirty="0" err="1">
                <a:solidFill>
                  <a:schemeClr val="tx1"/>
                </a:solidFill>
                <a:latin typeface="+mn-lt"/>
                <a:ea typeface="+mn-ea"/>
                <a:cs typeface="+mn-cs"/>
              </a:rPr>
              <a:t>FileExistsError</a:t>
            </a:r>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Errno</a:t>
            </a:r>
            <a:r>
              <a:rPr lang="en-GB" sz="1200" kern="1200" dirty="0">
                <a:solidFill>
                  <a:schemeClr val="tx1"/>
                </a:solidFill>
                <a:latin typeface="+mn-lt"/>
                <a:ea typeface="+mn-ea"/>
                <a:cs typeface="+mn-cs"/>
              </a:rPr>
              <a:t> 17] File exists</a:t>
            </a:r>
            <a:r>
              <a:rPr lang="en-GB" dirty="0"/>
              <a:t>.</a:t>
            </a:r>
          </a:p>
          <a:p>
            <a:endParaRPr lang="en-GB" dirty="0"/>
          </a:p>
          <a:p>
            <a:r>
              <a:rPr lang="en-GB" dirty="0"/>
              <a:t>The </a:t>
            </a:r>
            <a:r>
              <a:rPr lang="en-GB" sz="1200" b="1" kern="1200" dirty="0">
                <a:solidFill>
                  <a:schemeClr val="tx1"/>
                </a:solidFill>
                <a:latin typeface="+mn-lt"/>
                <a:ea typeface="+mn-ea"/>
                <a:cs typeface="+mn-cs"/>
              </a:rPr>
              <a:t>buffering</a:t>
            </a:r>
            <a:r>
              <a:rPr lang="en-GB" dirty="0"/>
              <a:t> argument controls how data is buffered:</a:t>
            </a:r>
          </a:p>
          <a:p>
            <a:pPr lvl="1"/>
            <a:r>
              <a:rPr lang="en-GB" kern="1200" dirty="0">
                <a:solidFill>
                  <a:schemeClr val="tx1"/>
                </a:solidFill>
                <a:latin typeface="+mn-lt"/>
                <a:ea typeface="+mn-ea"/>
                <a:cs typeface="+mn-cs"/>
              </a:rPr>
              <a:t>0	U</a:t>
            </a:r>
            <a:r>
              <a:rPr lang="en-GB" dirty="0"/>
              <a:t>nbuffered (binary mode only)</a:t>
            </a:r>
          </a:p>
          <a:p>
            <a:pPr lvl="1"/>
            <a:r>
              <a:rPr lang="en-GB" kern="1200" dirty="0">
                <a:solidFill>
                  <a:schemeClr val="tx1"/>
                </a:solidFill>
                <a:latin typeface="+mn-lt"/>
                <a:ea typeface="+mn-ea"/>
                <a:cs typeface="+mn-cs"/>
              </a:rPr>
              <a:t>1</a:t>
            </a:r>
            <a:r>
              <a:rPr lang="en-GB" dirty="0"/>
              <a:t> 	Line-buffered (usually for text files)</a:t>
            </a:r>
          </a:p>
          <a:p>
            <a:pPr lvl="1"/>
            <a:r>
              <a:rPr lang="en-GB" kern="1200" dirty="0">
                <a:solidFill>
                  <a:schemeClr val="tx1"/>
                </a:solidFill>
                <a:latin typeface="+mn-lt"/>
                <a:ea typeface="+mn-ea"/>
                <a:cs typeface="+mn-cs"/>
              </a:rPr>
              <a:t>&gt;1</a:t>
            </a:r>
            <a:r>
              <a:rPr lang="en-GB" dirty="0"/>
              <a:t> 	Use a buffer of the given size</a:t>
            </a:r>
          </a:p>
          <a:p>
            <a:pPr lvl="1"/>
            <a:r>
              <a:rPr lang="en-GB" kern="1200" dirty="0">
                <a:solidFill>
                  <a:schemeClr val="tx1"/>
                </a:solidFill>
                <a:latin typeface="+mn-lt"/>
                <a:ea typeface="+mn-ea"/>
                <a:cs typeface="+mn-cs"/>
              </a:rPr>
              <a:t>-1</a:t>
            </a:r>
            <a:r>
              <a:rPr lang="en-GB" dirty="0"/>
              <a:t> 	Use a system-appropriate buffer size (Default)</a:t>
            </a:r>
          </a:p>
          <a:p>
            <a:r>
              <a:rPr lang="en-GB" dirty="0"/>
              <a:t>Other optional parameters include </a:t>
            </a:r>
            <a:r>
              <a:rPr lang="en-GB" sz="1200" kern="1200" dirty="0">
                <a:solidFill>
                  <a:schemeClr val="tx1"/>
                </a:solidFill>
                <a:latin typeface="+mn-lt"/>
                <a:ea typeface="+mn-ea"/>
                <a:cs typeface="+mn-cs"/>
              </a:rPr>
              <a:t>encoding</a:t>
            </a:r>
            <a:r>
              <a:rPr lang="en-GB" dirty="0"/>
              <a:t>, </a:t>
            </a:r>
            <a:r>
              <a:rPr lang="en-GB" sz="1200" kern="1200" dirty="0">
                <a:solidFill>
                  <a:schemeClr val="tx1"/>
                </a:solidFill>
                <a:latin typeface="+mn-lt"/>
                <a:ea typeface="+mn-ea"/>
                <a:cs typeface="+mn-cs"/>
              </a:rPr>
              <a:t>errors</a:t>
            </a:r>
            <a:r>
              <a:rPr lang="en-GB" dirty="0"/>
              <a:t>, </a:t>
            </a:r>
            <a:r>
              <a:rPr lang="en-GB" sz="1200" kern="1200" dirty="0">
                <a:solidFill>
                  <a:schemeClr val="tx1"/>
                </a:solidFill>
                <a:latin typeface="+mn-lt"/>
                <a:ea typeface="+mn-ea"/>
                <a:cs typeface="+mn-cs"/>
              </a:rPr>
              <a:t>newline</a:t>
            </a:r>
            <a:r>
              <a:rPr lang="en-GB" dirty="0"/>
              <a:t>, and </a:t>
            </a:r>
            <a:r>
              <a:rPr lang="en-GB" sz="1200" kern="1200" dirty="0" err="1">
                <a:solidFill>
                  <a:schemeClr val="tx1"/>
                </a:solidFill>
                <a:latin typeface="+mn-lt"/>
                <a:ea typeface="+mn-ea"/>
                <a:cs typeface="+mn-cs"/>
              </a:rPr>
              <a:t>closefd</a:t>
            </a:r>
            <a:r>
              <a:rPr lang="en-GB" dirty="0"/>
              <a:t>, though these are rarely needed. From </a:t>
            </a:r>
            <a:r>
              <a:rPr lang="en-GB" b="1" dirty="0"/>
              <a:t>Python 3.3</a:t>
            </a:r>
            <a:r>
              <a:rPr lang="en-GB" dirty="0"/>
              <a:t>, the </a:t>
            </a:r>
            <a:r>
              <a:rPr lang="en-GB" sz="1200" b="1" kern="1200" dirty="0">
                <a:solidFill>
                  <a:schemeClr val="tx1"/>
                </a:solidFill>
                <a:latin typeface="+mn-lt"/>
                <a:ea typeface="+mn-ea"/>
                <a:cs typeface="+mn-cs"/>
              </a:rPr>
              <a:t>opener</a:t>
            </a:r>
            <a:r>
              <a:rPr lang="en-GB" dirty="0"/>
              <a:t> parameter was added, allowing a custom file-opening function to be supplied.</a:t>
            </a:r>
          </a:p>
          <a:p>
            <a:endParaRPr lang="en-GB" dirty="0"/>
          </a:p>
        </p:txBody>
      </p:sp>
      <p:sp>
        <p:nvSpPr>
          <p:cNvPr id="4" name="Slide Image Placeholder 3">
            <a:extLst>
              <a:ext uri="{FF2B5EF4-FFF2-40B4-BE49-F238E27FC236}">
                <a16:creationId xmlns:a16="http://schemas.microsoft.com/office/drawing/2014/main" id="{813D6038-3459-A7CB-CA2A-3473982694F4}"/>
              </a:ext>
            </a:extLst>
          </p:cNvPr>
          <p:cNvSpPr>
            <a:spLocks noGrp="1" noRot="1" noChangeAspect="1"/>
          </p:cNvSpPr>
          <p:nvPr>
            <p:ph type="sldImg"/>
          </p:nvPr>
        </p:nvSpPr>
        <p:spPr/>
      </p:sp>
    </p:spTree>
    <p:extLst>
      <p:ext uri="{BB962C8B-B14F-4D97-AF65-F5344CB8AC3E}">
        <p14:creationId xmlns:p14="http://schemas.microsoft.com/office/powerpoint/2010/main" val="266283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Once a </a:t>
            </a:r>
            <a:r>
              <a:rPr lang="en-GB" b="1" dirty="0"/>
              <a:t>file object</a:t>
            </a:r>
            <a:r>
              <a:rPr lang="en-GB" dirty="0"/>
              <a:t> has been created, it can be read using one of several available </a:t>
            </a:r>
            <a:r>
              <a:rPr lang="en-GB" b="1" dirty="0"/>
              <a:t>methods</a:t>
            </a:r>
            <a:r>
              <a:rPr lang="en-GB" dirty="0"/>
              <a:t>.</a:t>
            </a:r>
          </a:p>
          <a:p>
            <a:endParaRPr lang="en-GB" dirty="0"/>
          </a:p>
          <a:p>
            <a:r>
              <a:rPr lang="en-GB" dirty="0"/>
              <a:t>The </a:t>
            </a:r>
            <a:r>
              <a:rPr lang="en-GB" sz="1200" kern="1200" dirty="0">
                <a:solidFill>
                  <a:schemeClr val="tx1"/>
                </a:solidFill>
                <a:latin typeface="+mn-lt"/>
                <a:ea typeface="+mn-ea"/>
                <a:cs typeface="+mn-cs"/>
              </a:rPr>
              <a:t>read()</a:t>
            </a:r>
            <a:r>
              <a:rPr lang="en-GB" dirty="0"/>
              <a:t> method reads data starting from the current file position. You can optionally specify the number of </a:t>
            </a:r>
            <a:r>
              <a:rPr lang="en-GB" b="1" dirty="0"/>
              <a:t>characters</a:t>
            </a:r>
            <a:r>
              <a:rPr lang="en-GB" dirty="0"/>
              <a:t> (in text mode) or </a:t>
            </a:r>
            <a:r>
              <a:rPr lang="en-GB" b="1" dirty="0"/>
              <a:t>bytes</a:t>
            </a:r>
            <a:r>
              <a:rPr lang="en-GB" dirty="0"/>
              <a:t> (in binary mode) to read.</a:t>
            </a:r>
            <a:br>
              <a:rPr lang="en-GB" dirty="0"/>
            </a:br>
            <a:endParaRPr lang="en-GB" dirty="0"/>
          </a:p>
          <a:p>
            <a:r>
              <a:rPr lang="en-GB" dirty="0"/>
              <a:t>Related methods include:</a:t>
            </a:r>
          </a:p>
          <a:p>
            <a:pPr marL="628650" lvl="1" indent="-171450">
              <a:buFont typeface="Arial" panose="020B0604020202020204" pitchFamily="34" charset="0"/>
              <a:buChar char="•"/>
            </a:pPr>
            <a:r>
              <a:rPr lang="en-GB" kern="1200" dirty="0">
                <a:solidFill>
                  <a:schemeClr val="tx1"/>
                </a:solidFill>
                <a:latin typeface="+mn-lt"/>
                <a:ea typeface="+mn-ea"/>
                <a:cs typeface="+mn-cs"/>
              </a:rPr>
              <a:t>seek(offset)	M</a:t>
            </a:r>
            <a:r>
              <a:rPr lang="en-GB" dirty="0"/>
              <a:t>oves the current file position to the specified 		location.</a:t>
            </a:r>
          </a:p>
          <a:p>
            <a:pPr marL="628650" lvl="1" indent="-171450">
              <a:buFont typeface="Arial" panose="020B0604020202020204" pitchFamily="34" charset="0"/>
              <a:buChar char="•"/>
            </a:pPr>
            <a:r>
              <a:rPr lang="en-GB" kern="1200" dirty="0">
                <a:solidFill>
                  <a:schemeClr val="tx1"/>
                </a:solidFill>
                <a:latin typeface="+mn-lt"/>
                <a:ea typeface="+mn-ea"/>
                <a:cs typeface="+mn-cs"/>
              </a:rPr>
              <a:t>tell()</a:t>
            </a:r>
            <a:r>
              <a:rPr lang="en-GB" dirty="0"/>
              <a:t> 	Returns the current position within the file.</a:t>
            </a:r>
          </a:p>
          <a:p>
            <a:endParaRPr lang="en-GB" dirty="0"/>
          </a:p>
          <a:p>
            <a:r>
              <a:rPr lang="en-GB" dirty="0"/>
              <a:t>To read a single line of text (a record terminated by a newline character), use </a:t>
            </a:r>
            <a:r>
              <a:rPr lang="en-GB" sz="1200" kern="1200" dirty="0" err="1">
                <a:solidFill>
                  <a:schemeClr val="tx1"/>
                </a:solidFill>
                <a:latin typeface="+mn-lt"/>
                <a:ea typeface="+mn-ea"/>
                <a:cs typeface="+mn-cs"/>
              </a:rPr>
              <a:t>readline</a:t>
            </a:r>
            <a:r>
              <a:rPr lang="en-GB" sz="1200" kern="1200" dirty="0">
                <a:solidFill>
                  <a:schemeClr val="tx1"/>
                </a:solidFill>
                <a:latin typeface="+mn-lt"/>
                <a:ea typeface="+mn-ea"/>
                <a:cs typeface="+mn-cs"/>
              </a:rPr>
              <a:t>()</a:t>
            </a:r>
            <a:r>
              <a:rPr lang="en-GB" dirty="0"/>
              <a:t>. This is one of the most common ways to process text files in Python.</a:t>
            </a:r>
            <a:br>
              <a:rPr lang="en-GB" dirty="0"/>
            </a:br>
            <a:r>
              <a:rPr lang="en-GB" dirty="0"/>
              <a:t>Note that the newline character (</a:t>
            </a:r>
            <a:r>
              <a:rPr lang="en-GB" sz="1200" kern="1200" dirty="0">
                <a:solidFill>
                  <a:schemeClr val="tx1"/>
                </a:solidFill>
                <a:latin typeface="+mn-lt"/>
                <a:ea typeface="+mn-ea"/>
                <a:cs typeface="+mn-cs"/>
              </a:rPr>
              <a:t>\n</a:t>
            </a:r>
            <a:r>
              <a:rPr lang="en-GB" dirty="0"/>
              <a:t>) is included in the returned string; it can be removed using slicing (</a:t>
            </a:r>
            <a:r>
              <a:rPr lang="en-GB" sz="1200" kern="1200" dirty="0">
                <a:solidFill>
                  <a:schemeClr val="tx1"/>
                </a:solidFill>
                <a:latin typeface="+mn-lt"/>
                <a:ea typeface="+mn-ea"/>
                <a:cs typeface="+mn-cs"/>
              </a:rPr>
              <a:t>[:-1]</a:t>
            </a:r>
            <a:r>
              <a:rPr lang="en-GB" dirty="0"/>
              <a:t>) or the </a:t>
            </a:r>
            <a:r>
              <a:rPr lang="en-GB" sz="1200" kern="1200" dirty="0" err="1">
                <a:solidFill>
                  <a:schemeClr val="tx1"/>
                </a:solidFill>
                <a:latin typeface="+mn-lt"/>
                <a:ea typeface="+mn-ea"/>
                <a:cs typeface="+mn-cs"/>
              </a:rPr>
              <a:t>rstrip</a:t>
            </a:r>
            <a:r>
              <a:rPr lang="en-GB" sz="1200" kern="1200" dirty="0">
                <a:solidFill>
                  <a:schemeClr val="tx1"/>
                </a:solidFill>
                <a:latin typeface="+mn-lt"/>
                <a:ea typeface="+mn-ea"/>
                <a:cs typeface="+mn-cs"/>
              </a:rPr>
              <a:t>('\n')</a:t>
            </a:r>
            <a:r>
              <a:rPr lang="en-GB" dirty="0"/>
              <a:t> method.</a:t>
            </a:r>
          </a:p>
          <a:p>
            <a:pPr>
              <a:tabLst/>
            </a:pPr>
            <a:endParaRPr lang="en-GB" dirty="0"/>
          </a:p>
        </p:txBody>
      </p:sp>
      <p:sp>
        <p:nvSpPr>
          <p:cNvPr id="3" name="Slide Image Placeholder 2">
            <a:extLst>
              <a:ext uri="{FF2B5EF4-FFF2-40B4-BE49-F238E27FC236}">
                <a16:creationId xmlns:a16="http://schemas.microsoft.com/office/drawing/2014/main" id="{E4CD45EA-8E88-6357-4D0B-F8AB16FBBB63}"/>
              </a:ext>
            </a:extLst>
          </p:cNvPr>
          <p:cNvSpPr>
            <a:spLocks noGrp="1" noRot="1" noChangeAspect="1"/>
          </p:cNvSpPr>
          <p:nvPr>
            <p:ph type="sldImg"/>
          </p:nvPr>
        </p:nvSpPr>
        <p:spPr/>
      </p:sp>
    </p:spTree>
    <p:extLst>
      <p:ext uri="{BB962C8B-B14F-4D97-AF65-F5344CB8AC3E}">
        <p14:creationId xmlns:p14="http://schemas.microsoft.com/office/powerpoint/2010/main" val="34717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In the first three examples:</a:t>
            </a:r>
          </a:p>
          <a:p>
            <a:pPr marL="171450" indent="-171450">
              <a:buFont typeface="Arial" panose="020B0604020202020204" pitchFamily="34" charset="0"/>
              <a:buChar char="•"/>
            </a:pPr>
            <a:r>
              <a:rPr lang="en-GB" dirty="0"/>
              <a:t>The first (</a:t>
            </a:r>
            <a:r>
              <a:rPr lang="en-GB" sz="1200" kern="1200" dirty="0">
                <a:solidFill>
                  <a:schemeClr val="tx1"/>
                </a:solidFill>
                <a:latin typeface="+mn-lt"/>
                <a:ea typeface="+mn-ea"/>
                <a:cs typeface="+mn-cs"/>
              </a:rPr>
              <a:t>lines</a:t>
            </a:r>
            <a:r>
              <a:rPr lang="en-GB" dirty="0"/>
              <a:t>) reads the entire file into </a:t>
            </a:r>
            <a:r>
              <a:rPr lang="en-GB" b="1" dirty="0"/>
              <a:t>a single string</a:t>
            </a:r>
            <a:r>
              <a:rPr lang="en-GB" dirty="0"/>
              <a:t>.</a:t>
            </a:r>
          </a:p>
          <a:p>
            <a:pPr marL="171450" indent="-171450">
              <a:buFont typeface="Arial" panose="020B0604020202020204" pitchFamily="34" charset="0"/>
              <a:buChar char="•"/>
            </a:pPr>
            <a:r>
              <a:rPr lang="en-GB" dirty="0"/>
              <a:t>The second (</a:t>
            </a:r>
            <a:r>
              <a:rPr lang="en-GB" sz="1200" kern="1200" dirty="0" err="1">
                <a:solidFill>
                  <a:schemeClr val="tx1"/>
                </a:solidFill>
                <a:latin typeface="+mn-lt"/>
                <a:ea typeface="+mn-ea"/>
                <a:cs typeface="+mn-cs"/>
              </a:rPr>
              <a:t>llines</a:t>
            </a:r>
            <a:r>
              <a:rPr lang="en-GB" dirty="0"/>
              <a:t>) also reads the whole file, then splits it into a </a:t>
            </a:r>
            <a:r>
              <a:rPr lang="en-GB" b="1" dirty="0"/>
              <a:t>list of lines</a:t>
            </a:r>
            <a:r>
              <a:rPr lang="en-GB" dirty="0"/>
              <a:t> using </a:t>
            </a:r>
            <a:r>
              <a:rPr lang="en-GB" sz="1200" kern="1200" dirty="0" err="1">
                <a:solidFill>
                  <a:schemeClr val="tx1"/>
                </a:solidFill>
                <a:latin typeface="+mn-lt"/>
                <a:ea typeface="+mn-ea"/>
                <a:cs typeface="+mn-cs"/>
              </a:rPr>
              <a:t>splitlines</a:t>
            </a:r>
            <a:r>
              <a:rPr lang="en-GB" sz="1200" kern="1200" dirty="0">
                <a:solidFill>
                  <a:schemeClr val="tx1"/>
                </a:solidFill>
                <a:latin typeface="+mn-lt"/>
                <a:ea typeface="+mn-ea"/>
                <a:cs typeface="+mn-cs"/>
              </a:rPr>
              <a:t>()</a:t>
            </a:r>
            <a:r>
              <a:rPr lang="en-GB" dirty="0"/>
              <a:t>.</a:t>
            </a:r>
          </a:p>
          <a:p>
            <a:pPr marL="171450" indent="-171450">
              <a:buFont typeface="Arial" panose="020B0604020202020204" pitchFamily="34" charset="0"/>
              <a:buChar char="•"/>
            </a:pPr>
            <a:r>
              <a:rPr lang="en-GB" dirty="0"/>
              <a:t>The third (</a:t>
            </a:r>
            <a:r>
              <a:rPr lang="en-GB" sz="1200" kern="1200" dirty="0" err="1">
                <a:solidFill>
                  <a:schemeClr val="tx1"/>
                </a:solidFill>
                <a:latin typeface="+mn-lt"/>
                <a:ea typeface="+mn-ea"/>
                <a:cs typeface="+mn-cs"/>
              </a:rPr>
              <a:t>linelist</a:t>
            </a:r>
            <a:r>
              <a:rPr lang="en-GB" dirty="0"/>
              <a:t>) similarly produces a </a:t>
            </a:r>
            <a:r>
              <a:rPr lang="en-GB" b="1" dirty="0"/>
              <a:t>list</a:t>
            </a:r>
            <a:r>
              <a:rPr lang="en-GB" dirty="0"/>
              <a:t>, but the newline characters are </a:t>
            </a:r>
            <a:r>
              <a:rPr lang="en-GB" b="1" dirty="0"/>
              <a:t>retained</a:t>
            </a:r>
            <a:r>
              <a:rPr lang="en-GB" dirty="0"/>
              <a:t> in each element.</a:t>
            </a:r>
          </a:p>
          <a:p>
            <a:endParaRPr lang="en-GB" dirty="0"/>
          </a:p>
          <a:p>
            <a:r>
              <a:rPr lang="en-GB" dirty="0"/>
              <a:t>When reading a file line by line (a common requirement), it is generally more efficient to use the </a:t>
            </a:r>
            <a:r>
              <a:rPr lang="en-GB" b="1" dirty="0"/>
              <a:t>file iterator</a:t>
            </a:r>
            <a:r>
              <a:rPr lang="en-GB" dirty="0"/>
              <a:t> directly in a </a:t>
            </a:r>
            <a:r>
              <a:rPr lang="en-GB" sz="1200" kern="1200" dirty="0">
                <a:solidFill>
                  <a:schemeClr val="tx1"/>
                </a:solidFill>
                <a:latin typeface="+mn-lt"/>
                <a:ea typeface="+mn-ea"/>
                <a:cs typeface="+mn-cs"/>
              </a:rPr>
              <a:t>for</a:t>
            </a:r>
            <a:r>
              <a:rPr lang="en-GB" dirty="0"/>
              <a:t> loop. Using </a:t>
            </a:r>
            <a:r>
              <a:rPr lang="en-GB" sz="1200" kern="1200" dirty="0" err="1">
                <a:solidFill>
                  <a:schemeClr val="tx1"/>
                </a:solidFill>
                <a:latin typeface="+mn-lt"/>
                <a:ea typeface="+mn-ea"/>
                <a:cs typeface="+mn-cs"/>
              </a:rPr>
              <a:t>readlines</a:t>
            </a:r>
            <a:r>
              <a:rPr lang="en-GB" sz="1200" kern="1200" dirty="0">
                <a:solidFill>
                  <a:schemeClr val="tx1"/>
                </a:solidFill>
                <a:latin typeface="+mn-lt"/>
                <a:ea typeface="+mn-ea"/>
                <a:cs typeface="+mn-cs"/>
              </a:rPr>
              <a:t>()</a:t>
            </a:r>
            <a:r>
              <a:rPr lang="en-GB" dirty="0"/>
              <a:t> in a loop first loads the </a:t>
            </a:r>
            <a:r>
              <a:rPr lang="en-GB" b="1" dirty="0"/>
              <a:t>entire file into memory</a:t>
            </a:r>
            <a:r>
              <a:rPr lang="en-GB" dirty="0"/>
              <a:t> as a temporary list, then iterates through that list - which can be inefficient for large files.</a:t>
            </a:r>
          </a:p>
          <a:p>
            <a:endParaRPr lang="en-GB" dirty="0"/>
          </a:p>
          <a:p>
            <a:r>
              <a:rPr lang="en-GB" dirty="0"/>
              <a:t>Note the use of the </a:t>
            </a:r>
            <a:r>
              <a:rPr lang="en-GB" sz="1200" b="1" kern="1200" dirty="0">
                <a:solidFill>
                  <a:schemeClr val="tx1"/>
                </a:solidFill>
                <a:latin typeface="+mn-lt"/>
                <a:ea typeface="+mn-ea"/>
                <a:cs typeface="+mn-cs"/>
              </a:rPr>
              <a:t>end</a:t>
            </a:r>
            <a:r>
              <a:rPr lang="en-GB" dirty="0"/>
              <a:t> parameter in the </a:t>
            </a:r>
            <a:r>
              <a:rPr lang="en-GB" sz="1200" kern="1200" dirty="0">
                <a:solidFill>
                  <a:schemeClr val="tx1"/>
                </a:solidFill>
                <a:latin typeface="+mn-lt"/>
                <a:ea typeface="+mn-ea"/>
                <a:cs typeface="+mn-cs"/>
              </a:rPr>
              <a:t>print()</a:t>
            </a:r>
            <a:r>
              <a:rPr lang="en-GB" dirty="0"/>
              <a:t> statements. This prevents Python from printing an extra newline, since each record already ends with one.</a:t>
            </a:r>
          </a:p>
          <a:p>
            <a:endParaRPr lang="en-GB" dirty="0"/>
          </a:p>
          <a:p>
            <a:r>
              <a:rPr lang="en-GB" dirty="0"/>
              <a:t>Finally, avoid calling </a:t>
            </a:r>
            <a:r>
              <a:rPr lang="en-GB" sz="1200" kern="1200" dirty="0">
                <a:solidFill>
                  <a:schemeClr val="tx1"/>
                </a:solidFill>
                <a:latin typeface="+mn-lt"/>
                <a:ea typeface="+mn-ea"/>
                <a:cs typeface="+mn-cs"/>
              </a:rPr>
              <a:t>seek()</a:t>
            </a:r>
            <a:r>
              <a:rPr lang="en-GB" dirty="0"/>
              <a:t> (random access) inside a </a:t>
            </a:r>
            <a:r>
              <a:rPr lang="en-GB" sz="1200" kern="1200" dirty="0">
                <a:solidFill>
                  <a:schemeClr val="tx1"/>
                </a:solidFill>
                <a:latin typeface="+mn-lt"/>
                <a:ea typeface="+mn-ea"/>
                <a:cs typeface="+mn-cs"/>
              </a:rPr>
              <a:t>for</a:t>
            </a:r>
            <a:r>
              <a:rPr lang="en-GB" dirty="0"/>
              <a:t> loop that iterates over the file - it interferes with the file iterator and may cause an </a:t>
            </a:r>
            <a:r>
              <a:rPr lang="en-GB" b="1" dirty="0"/>
              <a:t>infinite loop</a:t>
            </a:r>
            <a:r>
              <a:rPr lang="en-GB" dirty="0"/>
              <a:t>.</a:t>
            </a:r>
          </a:p>
          <a:p>
            <a:endParaRPr lang="en-GB" dirty="0"/>
          </a:p>
        </p:txBody>
      </p:sp>
      <p:sp>
        <p:nvSpPr>
          <p:cNvPr id="3" name="Slide Image Placeholder 2">
            <a:extLst>
              <a:ext uri="{FF2B5EF4-FFF2-40B4-BE49-F238E27FC236}">
                <a16:creationId xmlns:a16="http://schemas.microsoft.com/office/drawing/2014/main" id="{31B6DC05-AA16-BA29-0DD1-B3F6A0C24967}"/>
              </a:ext>
            </a:extLst>
          </p:cNvPr>
          <p:cNvSpPr>
            <a:spLocks noGrp="1" noRot="1" noChangeAspect="1"/>
          </p:cNvSpPr>
          <p:nvPr>
            <p:ph type="sldImg"/>
          </p:nvPr>
        </p:nvSpPr>
        <p:spPr/>
      </p:sp>
    </p:spTree>
    <p:extLst>
      <p:ext uri="{BB962C8B-B14F-4D97-AF65-F5344CB8AC3E}">
        <p14:creationId xmlns:p14="http://schemas.microsoft.com/office/powerpoint/2010/main" val="38561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When working with </a:t>
            </a:r>
            <a:r>
              <a:rPr lang="en-GB" b="1" dirty="0"/>
              <a:t>external resources</a:t>
            </a:r>
            <a:r>
              <a:rPr lang="en-GB" dirty="0"/>
              <a:t> such as files, it’s important to </a:t>
            </a:r>
            <a:r>
              <a:rPr lang="en-GB" b="1" dirty="0"/>
              <a:t>release them properly</a:t>
            </a:r>
            <a:r>
              <a:rPr lang="en-GB" dirty="0"/>
              <a:t> once you’re finished reading or writing. Failing to do so can cause your program to retain resources indefinitely, leading to </a:t>
            </a:r>
            <a:r>
              <a:rPr lang="en-GB" b="1" dirty="0"/>
              <a:t>memory leaks</a:t>
            </a:r>
            <a:r>
              <a:rPr lang="en-GB" dirty="0"/>
              <a:t> or </a:t>
            </a:r>
            <a:r>
              <a:rPr lang="en-GB" b="1" dirty="0"/>
              <a:t>loss of unwritten data</a:t>
            </a:r>
            <a:r>
              <a:rPr lang="en-GB" dirty="0"/>
              <a:t>.</a:t>
            </a:r>
          </a:p>
          <a:p>
            <a:endParaRPr lang="en-GB" dirty="0"/>
          </a:p>
          <a:p>
            <a:r>
              <a:rPr lang="en-GB" dirty="0"/>
              <a:t>Most programs include a </a:t>
            </a:r>
            <a:r>
              <a:rPr lang="en-GB" b="1" dirty="0"/>
              <a:t>setup</a:t>
            </a:r>
            <a:r>
              <a:rPr lang="en-GB" dirty="0"/>
              <a:t> and </a:t>
            </a:r>
            <a:r>
              <a:rPr lang="en-GB" b="1" dirty="0"/>
              <a:t>teardown</a:t>
            </a:r>
            <a:r>
              <a:rPr lang="en-GB" dirty="0"/>
              <a:t> phase - with the teardown phase handling clean-up tasks such as closing files, releasing locks, or shutting down network and database connections.</a:t>
            </a:r>
            <a:br>
              <a:rPr lang="en-GB" dirty="0"/>
            </a:br>
            <a:endParaRPr lang="en-GB" dirty="0"/>
          </a:p>
          <a:p>
            <a:r>
              <a:rPr lang="en-GB" dirty="0"/>
              <a:t>When writing to files, data is often </a:t>
            </a:r>
            <a:r>
              <a:rPr lang="en-GB" b="1" dirty="0"/>
              <a:t>buffered in memory</a:t>
            </a:r>
            <a:r>
              <a:rPr lang="en-GB" dirty="0"/>
              <a:t>, and if the program exits unexpectedly, that data may be lost unless the file is properly closed. Calling the file object’s </a:t>
            </a:r>
            <a:r>
              <a:rPr lang="en-GB" sz="1200" b="1" kern="1200" dirty="0">
                <a:solidFill>
                  <a:schemeClr val="tx1"/>
                </a:solidFill>
                <a:latin typeface="+mn-lt"/>
                <a:ea typeface="+mn-ea"/>
                <a:cs typeface="+mn-cs"/>
              </a:rPr>
              <a:t>close()</a:t>
            </a:r>
            <a:r>
              <a:rPr lang="en-GB" dirty="0"/>
              <a:t> method ensures that any buffered data is flushed to disk and that the resource is released.</a:t>
            </a:r>
          </a:p>
          <a:p>
            <a:endParaRPr lang="en-GB" dirty="0"/>
          </a:p>
          <a:p>
            <a:r>
              <a:rPr lang="en-GB" dirty="0"/>
              <a:t>To guard against exceptions that occur before a resource is closed, Python offers two main strategies:</a:t>
            </a:r>
          </a:p>
          <a:p>
            <a:pPr marL="628650" lvl="1" indent="-171450">
              <a:buFont typeface="Arial" panose="020B0604020202020204" pitchFamily="34" charset="0"/>
              <a:buChar char="•"/>
            </a:pPr>
            <a:r>
              <a:rPr lang="en-GB" dirty="0"/>
              <a:t>Using a </a:t>
            </a:r>
            <a:r>
              <a:rPr lang="en-GB" b="1" kern="1200" dirty="0">
                <a:solidFill>
                  <a:schemeClr val="tx1"/>
                </a:solidFill>
                <a:latin typeface="+mn-lt"/>
                <a:ea typeface="+mn-ea"/>
                <a:cs typeface="+mn-cs"/>
              </a:rPr>
              <a:t>try/finally</a:t>
            </a:r>
            <a:r>
              <a:rPr lang="en-GB" dirty="0"/>
              <a:t> construct, or</a:t>
            </a:r>
          </a:p>
          <a:p>
            <a:pPr marL="628650" lvl="1" indent="-171450">
              <a:buFont typeface="Arial" panose="020B0604020202020204" pitchFamily="34" charset="0"/>
              <a:buChar char="•"/>
            </a:pPr>
            <a:r>
              <a:rPr lang="en-GB" dirty="0"/>
              <a:t>Using a </a:t>
            </a:r>
            <a:r>
              <a:rPr lang="en-GB" b="1" dirty="0"/>
              <a:t>context manager</a:t>
            </a:r>
            <a:r>
              <a:rPr lang="en-GB" dirty="0"/>
              <a:t> with the </a:t>
            </a:r>
            <a:r>
              <a:rPr lang="en-GB" b="1" kern="1200" dirty="0">
                <a:solidFill>
                  <a:schemeClr val="tx1"/>
                </a:solidFill>
                <a:latin typeface="+mn-lt"/>
                <a:ea typeface="+mn-ea"/>
                <a:cs typeface="+mn-cs"/>
              </a:rPr>
              <a:t>with</a:t>
            </a:r>
            <a:r>
              <a:rPr lang="en-GB" dirty="0"/>
              <a:t> statement.</a:t>
            </a:r>
          </a:p>
          <a:p>
            <a:r>
              <a:rPr lang="en-GB" dirty="0"/>
              <a:t>In the first approach, the </a:t>
            </a:r>
            <a:r>
              <a:rPr lang="en-GB" sz="1200" kern="1200" dirty="0">
                <a:solidFill>
                  <a:schemeClr val="tx1"/>
                </a:solidFill>
                <a:latin typeface="+mn-lt"/>
                <a:ea typeface="+mn-ea"/>
                <a:cs typeface="+mn-cs"/>
              </a:rPr>
              <a:t>open()</a:t>
            </a:r>
            <a:r>
              <a:rPr lang="en-GB" dirty="0"/>
              <a:t> function is wrapped in a </a:t>
            </a:r>
            <a:r>
              <a:rPr lang="en-GB" sz="1200" kern="1200" dirty="0">
                <a:solidFill>
                  <a:schemeClr val="tx1"/>
                </a:solidFill>
                <a:latin typeface="+mn-lt"/>
                <a:ea typeface="+mn-ea"/>
                <a:cs typeface="+mn-cs"/>
              </a:rPr>
              <a:t>try/except/else</a:t>
            </a:r>
            <a:r>
              <a:rPr lang="en-GB" dirty="0"/>
              <a:t> block.</a:t>
            </a:r>
            <a:br>
              <a:rPr lang="en-GB" dirty="0"/>
            </a:br>
            <a:r>
              <a:rPr lang="en-GB" dirty="0"/>
              <a:t>Any errors raised in the </a:t>
            </a:r>
            <a:r>
              <a:rPr lang="en-GB" sz="1200" kern="1200" dirty="0">
                <a:solidFill>
                  <a:schemeClr val="tx1"/>
                </a:solidFill>
                <a:latin typeface="+mn-lt"/>
                <a:ea typeface="+mn-ea"/>
                <a:cs typeface="+mn-cs"/>
              </a:rPr>
              <a:t>try</a:t>
            </a:r>
            <a:r>
              <a:rPr lang="en-GB" dirty="0"/>
              <a:t> block can be handled in </a:t>
            </a:r>
            <a:r>
              <a:rPr lang="en-GB" sz="1200" kern="1200" dirty="0">
                <a:solidFill>
                  <a:schemeClr val="tx1"/>
                </a:solidFill>
                <a:latin typeface="+mn-lt"/>
                <a:ea typeface="+mn-ea"/>
                <a:cs typeface="+mn-cs"/>
              </a:rPr>
              <a:t>except</a:t>
            </a:r>
            <a:r>
              <a:rPr lang="en-GB" dirty="0"/>
              <a:t>, and the </a:t>
            </a:r>
            <a:r>
              <a:rPr lang="en-GB" sz="1200" kern="1200" dirty="0">
                <a:solidFill>
                  <a:schemeClr val="tx1"/>
                </a:solidFill>
                <a:latin typeface="+mn-lt"/>
                <a:ea typeface="+mn-ea"/>
                <a:cs typeface="+mn-cs"/>
              </a:rPr>
              <a:t>finally</a:t>
            </a:r>
            <a:r>
              <a:rPr lang="en-GB" dirty="0"/>
              <a:t> block, which always runs safely closes the file.</a:t>
            </a:r>
          </a:p>
          <a:p>
            <a:endParaRPr lang="en-GB" dirty="0"/>
          </a:p>
        </p:txBody>
      </p:sp>
      <p:sp>
        <p:nvSpPr>
          <p:cNvPr id="5" name="Slide Image Placeholder 4">
            <a:extLst>
              <a:ext uri="{FF2B5EF4-FFF2-40B4-BE49-F238E27FC236}">
                <a16:creationId xmlns:a16="http://schemas.microsoft.com/office/drawing/2014/main" id="{6DB9C782-A4EC-BF0E-DE7F-1065127A8E2B}"/>
              </a:ext>
            </a:extLst>
          </p:cNvPr>
          <p:cNvSpPr>
            <a:spLocks noGrp="1" noRot="1" noChangeAspect="1"/>
          </p:cNvSpPr>
          <p:nvPr>
            <p:ph type="sldImg"/>
          </p:nvPr>
        </p:nvSpPr>
        <p:spPr/>
      </p:sp>
    </p:spTree>
    <p:extLst>
      <p:ext uri="{BB962C8B-B14F-4D97-AF65-F5344CB8AC3E}">
        <p14:creationId xmlns:p14="http://schemas.microsoft.com/office/powerpoint/2010/main" val="18313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PEP 343</a:t>
            </a:r>
            <a:r>
              <a:rPr lang="en-GB" dirty="0"/>
              <a:t> introduced a cleaner and safer way to manage external resources, such as file handles, using the </a:t>
            </a:r>
            <a:r>
              <a:rPr lang="en-GB" b="1" dirty="0"/>
              <a:t>with statement</a:t>
            </a:r>
            <a:r>
              <a:rPr lang="en-GB" dirty="0"/>
              <a:t> and the </a:t>
            </a:r>
            <a:r>
              <a:rPr lang="en-GB" b="1" dirty="0"/>
              <a:t>Context Manager Protocol</a:t>
            </a:r>
            <a:r>
              <a:rPr lang="en-GB" dirty="0"/>
              <a:t>.</a:t>
            </a:r>
            <a:br>
              <a:rPr lang="en-GB" dirty="0"/>
            </a:br>
            <a:r>
              <a:rPr lang="en-GB" dirty="0"/>
              <a:t>This approach replaces many uses of try/finally, producing more elegant, efficient, and reliable code.</a:t>
            </a:r>
          </a:p>
          <a:p>
            <a:endParaRPr lang="en-GB" dirty="0"/>
          </a:p>
          <a:p>
            <a:r>
              <a:rPr lang="en-GB" dirty="0"/>
              <a:t>The with statement creates a </a:t>
            </a:r>
            <a:r>
              <a:rPr lang="en-GB" b="1" dirty="0"/>
              <a:t>runtime context</a:t>
            </a:r>
            <a:r>
              <a:rPr lang="en-GB" dirty="0"/>
              <a:t> managed by an object that defines __enter__() and __exit__() methods, which automatically handle setup and cleanup.</a:t>
            </a:r>
            <a:br>
              <a:rPr lang="en-GB" dirty="0"/>
            </a:br>
            <a:endParaRPr lang="en-GB" dirty="0"/>
          </a:p>
          <a:p>
            <a:r>
              <a:rPr lang="en-GB" dirty="0"/>
              <a:t>A common example is the </a:t>
            </a:r>
            <a:r>
              <a:rPr lang="en-GB" b="1" dirty="0"/>
              <a:t>file object</a:t>
            </a:r>
            <a:r>
              <a:rPr lang="en-GB" dirty="0"/>
              <a:t>, used as follows:</a:t>
            </a:r>
          </a:p>
          <a:p>
            <a:pPr lvl="1"/>
            <a:r>
              <a:rPr lang="en-GB" dirty="0"/>
              <a:t>with expression [as variable]:</a:t>
            </a:r>
          </a:p>
          <a:p>
            <a:pPr lvl="1"/>
            <a:r>
              <a:rPr lang="en-GB" dirty="0"/>
              <a:t>    BLOCK</a:t>
            </a:r>
          </a:p>
          <a:p>
            <a:r>
              <a:rPr lang="en-GB" dirty="0"/>
              <a:t>The expression returns a context object whose __enter__() method is called at the start of the block, and __exit__() when the block ends - even if an exception occurs. If the </a:t>
            </a:r>
            <a:r>
              <a:rPr lang="en-GB" b="1" dirty="0"/>
              <a:t>as</a:t>
            </a:r>
            <a:r>
              <a:rPr lang="en-GB" dirty="0"/>
              <a:t> keyword is used, the variable is bound to the object returned by __enter__().</a:t>
            </a:r>
          </a:p>
          <a:p>
            <a:endParaRPr lang="en-GB" dirty="0"/>
          </a:p>
          <a:p>
            <a:r>
              <a:rPr lang="en-GB" dirty="0"/>
              <a:t>This mechanism provides </a:t>
            </a:r>
            <a:r>
              <a:rPr lang="en-GB" b="1" dirty="0"/>
              <a:t>automatic resource management</a:t>
            </a:r>
            <a:r>
              <a:rPr lang="en-GB" dirty="0"/>
              <a:t> and avoids problems with destructors or unclosed </a:t>
            </a:r>
            <a:r>
              <a:rPr lang="en-GB"/>
              <a:t>files. You </a:t>
            </a:r>
            <a:r>
              <a:rPr lang="en-GB" dirty="0"/>
              <a:t>don’t need to retrofit existing code, but it’s strongly recommended for new development.</a:t>
            </a:r>
          </a:p>
          <a:p>
            <a:endParaRPr lang="en-GB" dirty="0"/>
          </a:p>
        </p:txBody>
      </p:sp>
      <p:sp>
        <p:nvSpPr>
          <p:cNvPr id="5" name="Slide Image Placeholder 4">
            <a:extLst>
              <a:ext uri="{FF2B5EF4-FFF2-40B4-BE49-F238E27FC236}">
                <a16:creationId xmlns:a16="http://schemas.microsoft.com/office/drawing/2014/main" id="{F0175CF0-06E5-0BA8-FA35-693953CBCF70}"/>
              </a:ext>
            </a:extLst>
          </p:cNvPr>
          <p:cNvSpPr>
            <a:spLocks noGrp="1" noRot="1" noChangeAspect="1"/>
          </p:cNvSpPr>
          <p:nvPr>
            <p:ph type="sldImg"/>
          </p:nvPr>
        </p:nvSpPr>
        <p:spPr/>
      </p:sp>
    </p:spTree>
    <p:extLst>
      <p:ext uri="{BB962C8B-B14F-4D97-AF65-F5344CB8AC3E}">
        <p14:creationId xmlns:p14="http://schemas.microsoft.com/office/powerpoint/2010/main" val="156786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Just as there are several ways to read from a file, there are also multiple ways to </a:t>
            </a:r>
            <a:r>
              <a:rPr lang="en-GB" b="1" dirty="0"/>
              <a:t>write</a:t>
            </a:r>
            <a:r>
              <a:rPr lang="en-GB" dirty="0"/>
              <a:t> to one.</a:t>
            </a:r>
            <a:br>
              <a:rPr lang="en-GB" dirty="0"/>
            </a:br>
            <a:endParaRPr lang="en-GB" dirty="0"/>
          </a:p>
          <a:p>
            <a:r>
              <a:rPr lang="en-GB" dirty="0"/>
              <a:t>The </a:t>
            </a:r>
            <a:r>
              <a:rPr lang="en-GB" sz="1200" kern="1200" dirty="0">
                <a:solidFill>
                  <a:schemeClr val="tx1"/>
                </a:solidFill>
                <a:latin typeface="+mn-lt"/>
                <a:ea typeface="+mn-ea"/>
                <a:cs typeface="+mn-cs"/>
              </a:rPr>
              <a:t>write()</a:t>
            </a:r>
            <a:r>
              <a:rPr lang="en-GB" dirty="0"/>
              <a:t> method writes characters (or bytes, in binary mode) to the current file position - but remember to include a </a:t>
            </a:r>
            <a:r>
              <a:rPr lang="en-GB" b="1" dirty="0"/>
              <a:t>newline character (</a:t>
            </a:r>
            <a:r>
              <a:rPr lang="en-GB" sz="1200" b="1" kern="1200" dirty="0">
                <a:solidFill>
                  <a:schemeClr val="tx1"/>
                </a:solidFill>
                <a:latin typeface="+mn-lt"/>
                <a:ea typeface="+mn-ea"/>
                <a:cs typeface="+mn-cs"/>
              </a:rPr>
              <a:t>\n</a:t>
            </a:r>
            <a:r>
              <a:rPr lang="en-GB" b="1" dirty="0"/>
              <a:t>)</a:t>
            </a:r>
            <a:r>
              <a:rPr lang="en-GB" dirty="0"/>
              <a:t> yourself when writing text files.</a:t>
            </a:r>
          </a:p>
          <a:p>
            <a:endParaRPr lang="en-GB" dirty="0"/>
          </a:p>
          <a:p>
            <a:r>
              <a:rPr lang="en-GB" dirty="0"/>
              <a:t>The </a:t>
            </a:r>
            <a:r>
              <a:rPr lang="en-GB" sz="1200" kern="1200" dirty="0">
                <a:solidFill>
                  <a:schemeClr val="tx1"/>
                </a:solidFill>
                <a:latin typeface="+mn-lt"/>
                <a:ea typeface="+mn-ea"/>
                <a:cs typeface="+mn-cs"/>
              </a:rPr>
              <a:t>write()</a:t>
            </a:r>
            <a:r>
              <a:rPr lang="en-GB" dirty="0"/>
              <a:t> method returns the </a:t>
            </a:r>
            <a:r>
              <a:rPr lang="en-GB" b="1" dirty="0"/>
              <a:t>number of characters or bytes written</a:t>
            </a:r>
            <a:r>
              <a:rPr lang="en-GB" dirty="0"/>
              <a:t>, depending on how the file was opened. This behaviour was added in later versions of Python; older versions did not return a value.</a:t>
            </a:r>
          </a:p>
          <a:p>
            <a:endParaRPr lang="en-GB" dirty="0"/>
          </a:p>
          <a:p>
            <a:r>
              <a:rPr lang="en-GB" dirty="0"/>
              <a:t>To write multiple records from a list, use the </a:t>
            </a:r>
            <a:r>
              <a:rPr lang="en-GB" sz="1200" kern="1200" dirty="0" err="1">
                <a:solidFill>
                  <a:schemeClr val="tx1"/>
                </a:solidFill>
                <a:latin typeface="+mn-lt"/>
                <a:ea typeface="+mn-ea"/>
                <a:cs typeface="+mn-cs"/>
              </a:rPr>
              <a:t>writelines</a:t>
            </a:r>
            <a:r>
              <a:rPr lang="en-GB" sz="1200" kern="1200" dirty="0">
                <a:solidFill>
                  <a:schemeClr val="tx1"/>
                </a:solidFill>
                <a:latin typeface="+mn-lt"/>
                <a:ea typeface="+mn-ea"/>
                <a:cs typeface="+mn-cs"/>
              </a:rPr>
              <a:t>()</a:t>
            </a:r>
            <a:r>
              <a:rPr lang="en-GB" dirty="0"/>
              <a:t> method.</a:t>
            </a:r>
            <a:br>
              <a:rPr lang="en-GB" dirty="0"/>
            </a:br>
            <a:r>
              <a:rPr lang="en-GB" dirty="0"/>
              <a:t>Despite its name, it </a:t>
            </a:r>
            <a:r>
              <a:rPr lang="en-GB" b="1" dirty="0"/>
              <a:t>does not</a:t>
            </a:r>
            <a:r>
              <a:rPr lang="en-GB" dirty="0"/>
              <a:t> automatically add newline terminators - each line in the data must already include one.</a:t>
            </a:r>
          </a:p>
          <a:p>
            <a:endParaRPr lang="en-GB" dirty="0"/>
          </a:p>
        </p:txBody>
      </p:sp>
      <p:sp>
        <p:nvSpPr>
          <p:cNvPr id="3" name="Slide Image Placeholder 2">
            <a:extLst>
              <a:ext uri="{FF2B5EF4-FFF2-40B4-BE49-F238E27FC236}">
                <a16:creationId xmlns:a16="http://schemas.microsoft.com/office/drawing/2014/main" id="{6788AEFE-7288-71B6-3F7A-F3DA46B1F50C}"/>
              </a:ext>
            </a:extLst>
          </p:cNvPr>
          <p:cNvSpPr>
            <a:spLocks noGrp="1" noRot="1" noChangeAspect="1"/>
          </p:cNvSpPr>
          <p:nvPr>
            <p:ph type="sldImg"/>
          </p:nvPr>
        </p:nvSpPr>
        <p:spPr/>
      </p:sp>
    </p:spTree>
    <p:extLst>
      <p:ext uri="{BB962C8B-B14F-4D97-AF65-F5344CB8AC3E}">
        <p14:creationId xmlns:p14="http://schemas.microsoft.com/office/powerpoint/2010/main" val="393065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Master" Target="../slideMasters/slideMaster16.xml"/><Relationship Id="rId5" Type="http://schemas.openxmlformats.org/officeDocument/2006/relationships/image" Target="../media/image30.png"/><Relationship Id="rId4" Type="http://schemas.openxmlformats.org/officeDocument/2006/relationships/image" Target="../media/image105.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png"/><Relationship Id="rId1" Type="http://schemas.openxmlformats.org/officeDocument/2006/relationships/slideMaster" Target="../slideMasters/slideMaster17.xml"/><Relationship Id="rId5" Type="http://schemas.openxmlformats.org/officeDocument/2006/relationships/image" Target="../media/image30.png"/><Relationship Id="rId4" Type="http://schemas.openxmlformats.org/officeDocument/2006/relationships/image" Target="../media/image111.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Master" Target="../slideMasters/slideMaster18.xml"/><Relationship Id="rId5" Type="http://schemas.openxmlformats.org/officeDocument/2006/relationships/image" Target="../media/image30.png"/><Relationship Id="rId4" Type="http://schemas.openxmlformats.org/officeDocument/2006/relationships/image" Target="../media/image117.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Master" Target="../slideMasters/slideMaster11.xml"/><Relationship Id="rId4" Type="http://schemas.openxmlformats.org/officeDocument/2006/relationships/image" Target="../media/image76.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2.xml"/><Relationship Id="rId5" Type="http://schemas.openxmlformats.org/officeDocument/2006/relationships/image" Target="../media/image30.png"/><Relationship Id="rId4" Type="http://schemas.openxmlformats.org/officeDocument/2006/relationships/image" Target="../media/image81.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3.xml"/><Relationship Id="rId5" Type="http://schemas.openxmlformats.org/officeDocument/2006/relationships/image" Target="../media/image30.png"/><Relationship Id="rId4" Type="http://schemas.openxmlformats.org/officeDocument/2006/relationships/image" Target="../media/image87.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Master" Target="../slideMasters/slideMaster14.xml"/><Relationship Id="rId5" Type="http://schemas.openxmlformats.org/officeDocument/2006/relationships/image" Target="../media/image30.png"/><Relationship Id="rId4" Type="http://schemas.openxmlformats.org/officeDocument/2006/relationships/image" Target="../media/image93.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99.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7.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7.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7.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7.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7.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7.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7.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124.emf"/><Relationship Id="rId4" Type="http://schemas.openxmlformats.org/officeDocument/2006/relationships/image" Target="../media/image12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7 - </a:t>
            </a:r>
            <a:r>
              <a:rPr lang="en-GB" b="1" dirty="0">
                <a:solidFill>
                  <a:srgbClr val="004050"/>
                </a:solidFill>
              </a:rPr>
              <a:t>Data storage and file handling</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16851514"/>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7: Data Storage and File Handling</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8: Functions</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9: Advanced Collections</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Binary mode</a:t>
            </a:r>
          </a:p>
        </p:txBody>
      </p:sp>
      <p:sp>
        <p:nvSpPr>
          <p:cNvPr id="11267" name="Rectangle 3"/>
          <p:cNvSpPr>
            <a:spLocks noGrp="1" noChangeArrowheads="1"/>
          </p:cNvSpPr>
          <p:nvPr>
            <p:ph type="body" sz="quarter" idx="14"/>
          </p:nvPr>
        </p:nvSpPr>
        <p:spPr/>
        <p:txBody>
          <a:bodyPr/>
          <a:lstStyle/>
          <a:p>
            <a:pPr>
              <a:spcBef>
                <a:spcPts val="600"/>
              </a:spcBef>
            </a:pPr>
            <a:r>
              <a:rPr lang="en-GB" b="1" dirty="0">
                <a:solidFill>
                  <a:schemeClr val="tx1"/>
                </a:solidFill>
              </a:rPr>
              <a:t>By default, open modes are text:</a:t>
            </a:r>
          </a:p>
          <a:p>
            <a:pPr marL="285750" lvl="1" indent="-285750">
              <a:spcBef>
                <a:spcPts val="600"/>
              </a:spcBef>
            </a:pPr>
            <a:r>
              <a:rPr lang="en-GB" sz="1800" dirty="0"/>
              <a:t>Reading and writing uses native Python strings.</a:t>
            </a:r>
          </a:p>
          <a:p>
            <a:pPr marL="285750" lvl="2" indent="-285750">
              <a:spcBef>
                <a:spcPts val="600"/>
              </a:spcBef>
            </a:pPr>
            <a:r>
              <a:rPr lang="en-GB" sz="1800" dirty="0"/>
              <a:t>Remember that Python 3 strings are multi-byte (Unicode).</a:t>
            </a:r>
          </a:p>
          <a:p>
            <a:pPr>
              <a:spcBef>
                <a:spcPts val="600"/>
              </a:spcBef>
            </a:pPr>
            <a:r>
              <a:rPr lang="en-GB" b="1" dirty="0">
                <a:solidFill>
                  <a:schemeClr val="tx1"/>
                </a:solidFill>
              </a:rPr>
              <a:t>Open a file as binary using 'b' with the mode:</a:t>
            </a:r>
          </a:p>
          <a:p>
            <a:pPr marL="285750" lvl="1" indent="-285750">
              <a:spcBef>
                <a:spcPts val="600"/>
              </a:spcBef>
            </a:pPr>
            <a:r>
              <a:rPr lang="en-GB" sz="1800" dirty="0"/>
              <a:t>Reading and writing uses bytes objects, not Python strings.</a:t>
            </a:r>
          </a:p>
          <a:p>
            <a:pPr marL="285750" lvl="2" indent="-285750">
              <a:spcBef>
                <a:spcPts val="600"/>
              </a:spcBef>
            </a:pPr>
            <a:r>
              <a:rPr lang="en-GB" sz="1800" dirty="0"/>
              <a:t>Convert to a Python string using </a:t>
            </a:r>
            <a:r>
              <a:rPr lang="en-GB" sz="1800" i="1" dirty="0" err="1"/>
              <a:t>bytes</a:t>
            </a:r>
            <a:r>
              <a:rPr lang="en-GB" sz="1800" dirty="0" err="1"/>
              <a:t>.</a:t>
            </a:r>
            <a:r>
              <a:rPr lang="en-GB" sz="1800" dirty="0" err="1">
                <a:latin typeface="Courier New" panose="02070309020205020404" pitchFamily="49" charset="0"/>
                <a:cs typeface="Courier New" panose="02070309020205020404" pitchFamily="49" charset="0"/>
              </a:rPr>
              <a:t>decode</a:t>
            </a:r>
            <a:r>
              <a:rPr lang="en-GB" sz="1800" dirty="0">
                <a:latin typeface="Courier New" panose="02070309020205020404" pitchFamily="49" charset="0"/>
                <a:cs typeface="Courier New" panose="02070309020205020404" pitchFamily="49" charset="0"/>
              </a:rPr>
              <a:t>()</a:t>
            </a:r>
          </a:p>
          <a:p>
            <a:pPr marL="285750" lvl="2" indent="-285750">
              <a:spcBef>
                <a:spcPts val="600"/>
              </a:spcBef>
            </a:pPr>
            <a:endParaRPr lang="en-GB" dirty="0">
              <a:latin typeface="Courier New" panose="02070309020205020404" pitchFamily="49" charset="0"/>
              <a:cs typeface="Courier New" panose="02070309020205020404" pitchFamily="49" charset="0"/>
            </a:endParaRPr>
          </a:p>
          <a:p>
            <a:pPr marL="285750" lvl="1" indent="-285750">
              <a:spcBef>
                <a:spcPts val="600"/>
              </a:spcBef>
            </a:pPr>
            <a:endParaRPr lang="en-GB" dirty="0"/>
          </a:p>
          <a:p>
            <a:pPr marL="285750" lvl="1" indent="-285750">
              <a:spcBef>
                <a:spcPts val="600"/>
              </a:spcBef>
            </a:pPr>
            <a:r>
              <a:rPr lang="en-GB" sz="1800" dirty="0"/>
              <a:t>Can also write a bytes object.</a:t>
            </a:r>
          </a:p>
          <a:p>
            <a:pPr marL="285750" lvl="2" indent="-285750">
              <a:spcBef>
                <a:spcPts val="600"/>
              </a:spcBef>
            </a:pPr>
            <a:r>
              <a:rPr lang="en-GB" sz="1800" dirty="0"/>
              <a:t>Convert from a Python string using </a:t>
            </a:r>
            <a:r>
              <a:rPr lang="en-GB" sz="1800" i="1" dirty="0" err="1"/>
              <a:t>string</a:t>
            </a:r>
            <a:r>
              <a:rPr lang="en-GB" sz="1800" dirty="0" err="1">
                <a:latin typeface="Courier New" panose="02070309020205020404" pitchFamily="49" charset="0"/>
                <a:cs typeface="Courier New" panose="02070309020205020404" pitchFamily="49" charset="0"/>
              </a:rPr>
              <a:t>.encode</a:t>
            </a:r>
            <a:r>
              <a:rPr lang="en-GB" sz="1800" dirty="0">
                <a:latin typeface="Courier New" panose="02070309020205020404" pitchFamily="49" charset="0"/>
                <a:cs typeface="Courier New" panose="02070309020205020404" pitchFamily="49" charset="0"/>
              </a:rPr>
              <a:t>()</a:t>
            </a:r>
          </a:p>
        </p:txBody>
      </p:sp>
      <p:sp>
        <p:nvSpPr>
          <p:cNvPr id="11268" name="Text Box 5"/>
          <p:cNvSpPr txBox="1">
            <a:spLocks noChangeArrowheads="1"/>
          </p:cNvSpPr>
          <p:nvPr/>
        </p:nvSpPr>
        <p:spPr bwMode="auto">
          <a:xfrm>
            <a:off x="827095" y="3684292"/>
            <a:ext cx="5776912"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line in open('lines.txt', '</a:t>
            </a:r>
            <a:r>
              <a:rPr lang="en-GB" sz="1800" b="1" dirty="0" err="1">
                <a:solidFill>
                  <a:schemeClr val="accent1"/>
                </a:solidFill>
                <a:latin typeface="Consolas" panose="020B0609020204030204" pitchFamily="49" charset="0"/>
                <a:cs typeface="Courier New" panose="02070309020205020404" pitchFamily="49" charset="0"/>
              </a:rPr>
              <a:t>r</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line.</a:t>
            </a:r>
            <a:r>
              <a:rPr lang="en-GB" sz="1800" b="1" dirty="0" err="1">
                <a:solidFill>
                  <a:schemeClr val="bg1"/>
                </a:solidFill>
                <a:latin typeface="Consolas" panose="020B0609020204030204" pitchFamily="49" charset="0"/>
                <a:cs typeface="Courier New" panose="02070309020205020404" pitchFamily="49" charset="0"/>
              </a:rPr>
              <a:t>decode</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end="")</a:t>
            </a:r>
          </a:p>
        </p:txBody>
      </p:sp>
      <p:sp>
        <p:nvSpPr>
          <p:cNvPr id="11269" name="TextBox 4"/>
          <p:cNvSpPr txBox="1">
            <a:spLocks noChangeArrowheads="1"/>
          </p:cNvSpPr>
          <p:nvPr/>
        </p:nvSpPr>
        <p:spPr bwMode="auto">
          <a:xfrm>
            <a:off x="827095" y="4977700"/>
            <a:ext cx="623067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open('out.</a:t>
            </a:r>
            <a:r>
              <a:rPr lang="en-GB" sz="1800" dirty="0" err="1">
                <a:solidFill>
                  <a:schemeClr val="bg1"/>
                </a:solidFill>
                <a:latin typeface="Consolas" panose="020B0609020204030204" pitchFamily="49" charset="0"/>
                <a:cs typeface="Courier New" panose="02070309020205020404" pitchFamily="49" charset="0"/>
              </a:rPr>
              <a:t>dat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w</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fo.write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b'Single</a:t>
            </a:r>
            <a:r>
              <a:rPr lang="en-GB" sz="1800" dirty="0">
                <a:solidFill>
                  <a:schemeClr val="bg1"/>
                </a:solidFill>
                <a:latin typeface="Consolas" panose="020B0609020204030204" pitchFamily="49" charset="0"/>
                <a:cs typeface="Courier New" panose="02070309020205020404" pitchFamily="49" charset="0"/>
              </a:rPr>
              <a:t> bytes string’)</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my_string</a:t>
            </a:r>
            <a:r>
              <a:rPr lang="en-GB" sz="1800" dirty="0">
                <a:solidFill>
                  <a:schemeClr val="bg1"/>
                </a:solidFill>
                <a:latin typeface="Consolas" panose="020B0609020204030204" pitchFamily="49" charset="0"/>
                <a:cs typeface="Courier New" panose="02070309020205020404" pitchFamily="49" charset="0"/>
              </a:rPr>
              <a:t> = "Native string as a line\r\n"</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fh_out.write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my_string.</a:t>
            </a:r>
            <a:r>
              <a:rPr lang="en-GB" sz="1800" b="1" dirty="0" err="1">
                <a:solidFill>
                  <a:schemeClr val="bg1"/>
                </a:solidFill>
                <a:latin typeface="Consolas" panose="020B0609020204030204" pitchFamily="49" charset="0"/>
                <a:cs typeface="Courier New" panose="02070309020205020404" pitchFamily="49" charset="0"/>
              </a:rPr>
              <a:t>encode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A0F2C960-7D8B-2D95-57DA-556DF15F168A}"/>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21439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p>
          <a:p>
            <a:pPr marL="342900" indent="-342900">
              <a:buFont typeface="Arial" panose="020B0604020202020204" pitchFamily="34" charset="0"/>
              <a:buChar char="•"/>
            </a:pPr>
            <a:r>
              <a:rPr lang="en-GB" sz="1800" dirty="0">
                <a:solidFill>
                  <a:schemeClr val="tx1"/>
                </a:solidFill>
              </a:rPr>
              <a:t>No need to open/close these standard IO streams.</a:t>
            </a:r>
          </a:p>
          <a:p>
            <a:pPr marL="342900" indent="-342900">
              <a:buFont typeface="Arial" panose="020B0604020202020204" pitchFamily="34" charset="0"/>
              <a:buChar char="•"/>
            </a:pPr>
            <a:r>
              <a:rPr lang="en-GB" sz="1800" dirty="0">
                <a:solidFill>
                  <a:schemeClr val="tx1"/>
                </a:solidFill>
              </a:rPr>
              <a:t>Import sys for visibility of names stdin, </a:t>
            </a:r>
            <a:r>
              <a:rPr lang="en-GB" sz="1800" dirty="0" err="1">
                <a:solidFill>
                  <a:schemeClr val="tx1"/>
                </a:solidFill>
              </a:rPr>
              <a:t>stdout</a:t>
            </a:r>
            <a:r>
              <a:rPr lang="en-GB" sz="1800" dirty="0">
                <a:solidFill>
                  <a:schemeClr val="tx1"/>
                </a:solidFill>
              </a:rPr>
              <a:t> and stderr.</a:t>
            </a:r>
          </a:p>
          <a:p>
            <a:endParaRPr lang="en-GB" b="1"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88900" lvl="2" indent="0">
              <a:buNone/>
            </a:pPr>
            <a:endParaRPr lang="en-GB" dirty="0"/>
          </a:p>
        </p:txBody>
      </p:sp>
      <p:sp>
        <p:nvSpPr>
          <p:cNvPr id="2" name="Slide Number Placeholder 1">
            <a:extLst>
              <a:ext uri="{FF2B5EF4-FFF2-40B4-BE49-F238E27FC236}">
                <a16:creationId xmlns:a16="http://schemas.microsoft.com/office/drawing/2014/main" id="{BDC56C62-2F7D-4EE1-2644-02B3991051A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12" name="Picture 11" descr="A screenshot of a phone&#10;&#10;AI-generated content may be incorrect.">
            <a:extLst>
              <a:ext uri="{FF2B5EF4-FFF2-40B4-BE49-F238E27FC236}">
                <a16:creationId xmlns:a16="http://schemas.microsoft.com/office/drawing/2014/main" id="{C044F6BB-9C7E-4E27-6AB3-A35701556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752" y="3364917"/>
            <a:ext cx="9685836" cy="3090835"/>
          </a:xfrm>
          <a:prstGeom prst="rect">
            <a:avLst/>
          </a:prstGeom>
        </p:spPr>
      </p:pic>
    </p:spTree>
    <p:extLst>
      <p:ext uri="{BB962C8B-B14F-4D97-AF65-F5344CB8AC3E}">
        <p14:creationId xmlns:p14="http://schemas.microsoft.com/office/powerpoint/2010/main" val="309732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r>
              <a:rPr lang="en-GB" sz="1800" dirty="0">
                <a:solidFill>
                  <a:schemeClr val="tx1"/>
                </a:solidFill>
              </a:rPr>
              <a:t>.</a:t>
            </a:r>
          </a:p>
          <a:p>
            <a:endParaRPr lang="en-GB" b="1" dirty="0">
              <a:solidFill>
                <a:schemeClr val="tx1"/>
              </a:solidFill>
            </a:endParaRPr>
          </a:p>
          <a:p>
            <a:endParaRPr lang="en-GB" dirty="0">
              <a:solidFill>
                <a:schemeClr val="tx1"/>
              </a:solidFill>
            </a:endParaRPr>
          </a:p>
          <a:p>
            <a:endParaRPr lang="en-GB" dirty="0">
              <a:solidFill>
                <a:schemeClr val="tx1"/>
              </a:solidFill>
            </a:endParaRPr>
          </a:p>
          <a:p>
            <a:pPr marL="88900" lvl="2" indent="0">
              <a:buNone/>
            </a:pPr>
            <a:endParaRPr lang="en-GB" dirty="0"/>
          </a:p>
          <a:p>
            <a:pPr marL="88900" lvl="2" indent="0">
              <a:buNone/>
            </a:pPr>
            <a:endParaRPr lang="en-GB" dirty="0"/>
          </a:p>
          <a:p>
            <a:pPr marL="0" indent="0">
              <a:buNone/>
            </a:pPr>
            <a:r>
              <a:rPr lang="en-GB" b="1" dirty="0">
                <a:solidFill>
                  <a:schemeClr val="tx1"/>
                </a:solidFill>
              </a:rPr>
              <a:t>Simple keyboard (stdin) input.</a:t>
            </a:r>
          </a:p>
          <a:p>
            <a:pPr marL="285750" lvl="1" indent="-285750"/>
            <a:r>
              <a:rPr lang="en-GB" sz="1800" dirty="0"/>
              <a:t>The "\n" is stripped from </a:t>
            </a:r>
            <a:r>
              <a:rPr lang="en-GB" sz="1800" dirty="0" err="1"/>
              <a:t>rhs</a:t>
            </a:r>
            <a:r>
              <a:rPr lang="en-GB" sz="1800" dirty="0"/>
              <a:t>.</a:t>
            </a:r>
          </a:p>
          <a:p>
            <a:pPr marL="285750" lvl="1" indent="-285750"/>
            <a:r>
              <a:rPr lang="en-GB" sz="1800" dirty="0"/>
              <a:t>Remove additional whitespace entered using </a:t>
            </a:r>
            <a:r>
              <a:rPr lang="en-GB" sz="1800" dirty="0" err="1"/>
              <a:t>rstrip</a:t>
            </a:r>
            <a:r>
              <a:rPr lang="en-GB" sz="1800" dirty="0"/>
              <a:t>() method.</a:t>
            </a:r>
          </a:p>
        </p:txBody>
      </p:sp>
      <p:sp>
        <p:nvSpPr>
          <p:cNvPr id="12293" name="Text Box 5"/>
          <p:cNvSpPr txBox="1">
            <a:spLocks noChangeArrowheads="1"/>
          </p:cNvSpPr>
          <p:nvPr/>
        </p:nvSpPr>
        <p:spPr bwMode="auto">
          <a:xfrm>
            <a:off x="853669" y="2064910"/>
            <a:ext cx="5503430"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.write</a:t>
            </a:r>
            <a:r>
              <a:rPr lang="en-GB" sz="1800" dirty="0">
                <a:solidFill>
                  <a:schemeClr val="bg1"/>
                </a:solidFill>
                <a:latin typeface="Consolas" panose="020B0609020204030204" pitchFamily="49" charset="0"/>
                <a:cs typeface="Courier New" panose="02070309020205020404" pitchFamily="49" charset="0"/>
              </a:rPr>
              <a:t>("Please enter a value: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.flush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reply = </a:t>
            </a: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2"/>
                </a:solidFill>
                <a:latin typeface="Consolas" panose="020B0609020204030204" pitchFamily="49" charset="0"/>
                <a:cs typeface="Courier New" panose="02070309020205020404" pitchFamily="49" charset="0"/>
              </a:rPr>
              <a:t>stdin</a:t>
            </a:r>
            <a:r>
              <a:rPr lang="en-GB" sz="1800" dirty="0" err="1">
                <a:solidFill>
                  <a:schemeClr val="bg1"/>
                </a:solidFill>
                <a:latin typeface="Consolas" panose="020B0609020204030204" pitchFamily="49" charset="0"/>
                <a:cs typeface="Courier New" panose="02070309020205020404" pitchFamily="49" charset="0"/>
              </a:rPr>
              <a:t>.readline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4" name="Text Box 6"/>
          <p:cNvSpPr txBox="1">
            <a:spLocks noChangeArrowheads="1"/>
          </p:cNvSpPr>
          <p:nvPr/>
        </p:nvSpPr>
        <p:spPr bwMode="auto">
          <a:xfrm>
            <a:off x="6357099" y="2618666"/>
            <a:ext cx="3510801" cy="925513"/>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one</a:t>
            </a:r>
          </a:p>
          <a:p>
            <a:pPr>
              <a:spcBef>
                <a:spcPct val="0"/>
              </a:spcBef>
            </a:pPr>
            <a:r>
              <a:rPr lang="en-GB" sz="1800" dirty="0">
                <a:latin typeface="Consolas" panose="020B0609020204030204" pitchFamily="49" charset="0"/>
                <a:cs typeface="Courier New" panose="02070309020205020404" pitchFamily="49" charset="0"/>
              </a:rPr>
              <a:t>&lt; one</a:t>
            </a:r>
          </a:p>
          <a:p>
            <a:pPr>
              <a:spcBef>
                <a:spcPct val="0"/>
              </a:spcBef>
            </a:pPr>
            <a:r>
              <a:rPr lang="en-GB" sz="1800" dirty="0">
                <a:latin typeface="Consolas" panose="020B0609020204030204" pitchFamily="49" charset="0"/>
                <a:cs typeface="Courier New" panose="02070309020205020404" pitchFamily="49" charset="0"/>
              </a:rPr>
              <a:t>&gt; was input</a:t>
            </a:r>
          </a:p>
        </p:txBody>
      </p:sp>
      <p:sp>
        <p:nvSpPr>
          <p:cNvPr id="12292" name="Text Box 4"/>
          <p:cNvSpPr txBox="1">
            <a:spLocks noChangeArrowheads="1"/>
          </p:cNvSpPr>
          <p:nvPr/>
        </p:nvSpPr>
        <p:spPr bwMode="auto">
          <a:xfrm>
            <a:off x="853669" y="4801725"/>
            <a:ext cx="6844796"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reply = input("Please enter a value: ").</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5" name="Text Box 7"/>
          <p:cNvSpPr txBox="1">
            <a:spLocks noChangeArrowheads="1"/>
          </p:cNvSpPr>
          <p:nvPr/>
        </p:nvSpPr>
        <p:spPr bwMode="auto">
          <a:xfrm>
            <a:off x="4007653" y="5441774"/>
            <a:ext cx="3690812"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two</a:t>
            </a:r>
          </a:p>
          <a:p>
            <a:pPr>
              <a:spcBef>
                <a:spcPct val="0"/>
              </a:spcBef>
            </a:pPr>
            <a:r>
              <a:rPr lang="en-GB" sz="1800" dirty="0">
                <a:latin typeface="Consolas" panose="020B0609020204030204" pitchFamily="49" charset="0"/>
                <a:cs typeface="Courier New" panose="02070309020205020404" pitchFamily="49" charset="0"/>
              </a:rPr>
              <a:t>&lt; two &gt; was input</a:t>
            </a:r>
          </a:p>
        </p:txBody>
      </p:sp>
      <p:sp>
        <p:nvSpPr>
          <p:cNvPr id="2" name="Slide Number Placeholder 1">
            <a:extLst>
              <a:ext uri="{FF2B5EF4-FFF2-40B4-BE49-F238E27FC236}">
                <a16:creationId xmlns:a16="http://schemas.microsoft.com/office/drawing/2014/main" id="{1DC4E3B6-370E-0797-A248-FF096304887C}"/>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703065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More tricks</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rPr>
              <a:t>print normally writes to </a:t>
            </a:r>
            <a:r>
              <a:rPr lang="en-GB" b="1" dirty="0" err="1">
                <a:solidFill>
                  <a:schemeClr val="tx1"/>
                </a:solidFill>
              </a:rPr>
              <a:t>stdout</a:t>
            </a:r>
            <a:r>
              <a:rPr lang="en-GB" b="1" dirty="0">
                <a:solidFill>
                  <a:schemeClr val="tx1"/>
                </a:solidFill>
              </a:rPr>
              <a:t>, but can write to other file handles:</a:t>
            </a: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File writing is normally buffered:</a:t>
            </a:r>
          </a:p>
          <a:p>
            <a:r>
              <a:rPr lang="en-GB" dirty="0">
                <a:solidFill>
                  <a:schemeClr val="tx1"/>
                </a:solidFill>
              </a:rPr>
              <a:t>To flush the buffer:</a:t>
            </a:r>
          </a:p>
          <a:p>
            <a:pPr marL="0" indent="0">
              <a:buNone/>
            </a:pPr>
            <a:endParaRPr lang="en-GB" b="1" dirty="0">
              <a:solidFill>
                <a:schemeClr val="tx1"/>
              </a:solidFill>
            </a:endParaRPr>
          </a:p>
          <a:p>
            <a:pPr marL="0" indent="0">
              <a:buNone/>
            </a:pPr>
            <a:r>
              <a:rPr lang="en-GB" b="1" dirty="0">
                <a:solidFill>
                  <a:schemeClr val="tx1"/>
                </a:solidFill>
              </a:rPr>
              <a:t>Emulating the Linux tail -f command in Python:</a:t>
            </a:r>
          </a:p>
          <a:p>
            <a:pPr marL="0" indent="0">
              <a:buNone/>
            </a:pPr>
            <a:endParaRPr lang="en-GB" b="1" dirty="0">
              <a:solidFill>
                <a:schemeClr val="tx1"/>
              </a:solidFill>
            </a:endParaRPr>
          </a:p>
        </p:txBody>
      </p:sp>
      <p:sp>
        <p:nvSpPr>
          <p:cNvPr id="13316" name="Rectangle 4"/>
          <p:cNvSpPr>
            <a:spLocks noChangeArrowheads="1"/>
          </p:cNvSpPr>
          <p:nvPr/>
        </p:nvSpPr>
        <p:spPr bwMode="auto">
          <a:xfrm>
            <a:off x="878626" y="2049927"/>
            <a:ext cx="6155586" cy="91843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a:t>
            </a:r>
            <a:r>
              <a:rPr lang="en-GB" dirty="0" err="1">
                <a:solidFill>
                  <a:schemeClr val="bg1"/>
                </a:solidFill>
                <a:latin typeface="Consolas" panose="020B0609020204030204" pitchFamily="49" charset="0"/>
                <a:cs typeface="Courier New" panose="02070309020205020404" pitchFamily="49" charset="0"/>
              </a:rPr>
              <a:t>wt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print("Hello", file=</a:t>
            </a:r>
            <a:r>
              <a:rPr lang="en-GB" b="1" dirty="0" err="1">
                <a:solidFill>
                  <a:schemeClr val="accent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print("Oops, we had an error", file=</a:t>
            </a:r>
            <a:r>
              <a:rPr lang="en-GB" b="1" dirty="0" err="1">
                <a:solidFill>
                  <a:schemeClr val="accent4"/>
                </a:solidFill>
                <a:latin typeface="Consolas" panose="020B0609020204030204" pitchFamily="49" charset="0"/>
                <a:cs typeface="Courier New" panose="02070309020205020404" pitchFamily="49" charset="0"/>
              </a:rPr>
              <a:t>sys.stderr</a:t>
            </a:r>
            <a:r>
              <a:rPr lang="en-GB" dirty="0">
                <a:solidFill>
                  <a:schemeClr val="bg1"/>
                </a:solidFill>
                <a:latin typeface="Consolas" panose="020B0609020204030204" pitchFamily="49" charset="0"/>
                <a:cs typeface="Courier New" panose="02070309020205020404" pitchFamily="49" charset="0"/>
              </a:rPr>
              <a:t>)</a:t>
            </a:r>
          </a:p>
        </p:txBody>
      </p:sp>
      <p:sp>
        <p:nvSpPr>
          <p:cNvPr id="13317" name="Text Box 5"/>
          <p:cNvSpPr txBox="1">
            <a:spLocks noChangeArrowheads="1"/>
          </p:cNvSpPr>
          <p:nvPr/>
        </p:nvSpPr>
        <p:spPr bwMode="auto">
          <a:xfrm>
            <a:off x="878626" y="3907465"/>
            <a:ext cx="2223666"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fh_out.flush</a:t>
            </a:r>
            <a:r>
              <a:rPr lang="en-GB" sz="1600" dirty="0">
                <a:solidFill>
                  <a:schemeClr val="bg1"/>
                </a:solidFill>
                <a:latin typeface="Consolas" panose="020B0609020204030204" pitchFamily="49" charset="0"/>
                <a:cs typeface="Courier New" panose="02070309020205020404" pitchFamily="49" charset="0"/>
              </a:rPr>
              <a:t>()</a:t>
            </a:r>
          </a:p>
        </p:txBody>
      </p:sp>
      <p:sp>
        <p:nvSpPr>
          <p:cNvPr id="13318" name="Text Box 6"/>
          <p:cNvSpPr txBox="1">
            <a:spLocks noChangeArrowheads="1"/>
          </p:cNvSpPr>
          <p:nvPr/>
        </p:nvSpPr>
        <p:spPr bwMode="auto">
          <a:xfrm>
            <a:off x="878626" y="4684940"/>
            <a:ext cx="5711825"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import time</a:t>
            </a:r>
          </a:p>
          <a:p>
            <a:pPr>
              <a:spcBef>
                <a:spcPct val="0"/>
              </a:spcBef>
            </a:pPr>
            <a:r>
              <a:rPr lang="en-US"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US" sz="1600" dirty="0">
                <a:solidFill>
                  <a:schemeClr val="bg1"/>
                </a:solidFill>
                <a:latin typeface="Consolas" panose="020B0609020204030204" pitchFamily="49" charset="0"/>
                <a:cs typeface="Courier New" panose="02070309020205020404" pitchFamily="49" charset="0"/>
              </a:rPr>
              <a:t>    line = </a:t>
            </a:r>
            <a:r>
              <a:rPr lang="en-US" sz="1600" dirty="0" err="1">
                <a:solidFill>
                  <a:schemeClr val="bg1"/>
                </a:solidFill>
                <a:latin typeface="Consolas" panose="020B0609020204030204" pitchFamily="49" charset="0"/>
                <a:cs typeface="Courier New" panose="02070309020205020404" pitchFamily="49" charset="0"/>
              </a:rPr>
              <a:t>fh_out.readline</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if not line:</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time.sleep</a:t>
            </a:r>
            <a:r>
              <a:rPr lang="en-US" sz="1600" dirty="0">
                <a:solidFill>
                  <a:schemeClr val="bg1"/>
                </a:solidFill>
                <a:latin typeface="Consolas" panose="020B0609020204030204" pitchFamily="49" charset="0"/>
                <a:cs typeface="Courier New" panose="02070309020205020404" pitchFamily="49" charset="0"/>
              </a:rPr>
              <a:t>(1)</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fh_out.seek</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chemeClr val="bg1"/>
                </a:solidFill>
                <a:latin typeface="Consolas" panose="020B0609020204030204" pitchFamily="49" charset="0"/>
                <a:cs typeface="Courier New" panose="02070309020205020404" pitchFamily="49" charset="0"/>
              </a:rPr>
              <a:t>fh_out.tell</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else:</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print(line, end="")</a:t>
            </a:r>
          </a:p>
        </p:txBody>
      </p:sp>
      <p:sp>
        <p:nvSpPr>
          <p:cNvPr id="2" name="Slide Number Placeholder 1">
            <a:extLst>
              <a:ext uri="{FF2B5EF4-FFF2-40B4-BE49-F238E27FC236}">
                <a16:creationId xmlns:a16="http://schemas.microsoft.com/office/drawing/2014/main" id="{E3DEB457-C568-1F91-8E64-FD7DD9A24E57}"/>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3" name="TextBox 2">
            <a:extLst>
              <a:ext uri="{FF2B5EF4-FFF2-40B4-BE49-F238E27FC236}">
                <a16:creationId xmlns:a16="http://schemas.microsoft.com/office/drawing/2014/main" id="{CBE8F40A-6094-05E4-299A-52A5EC2A90F6}"/>
              </a:ext>
            </a:extLst>
          </p:cNvPr>
          <p:cNvSpPr txBox="1"/>
          <p:nvPr/>
        </p:nvSpPr>
        <p:spPr>
          <a:xfrm>
            <a:off x="6895360" y="5147448"/>
            <a:ext cx="360195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Assumes the file is open for read</a:t>
            </a:r>
          </a:p>
        </p:txBody>
      </p:sp>
      <p:sp>
        <p:nvSpPr>
          <p:cNvPr id="4" name="TextBox 3">
            <a:extLst>
              <a:ext uri="{FF2B5EF4-FFF2-40B4-BE49-F238E27FC236}">
                <a16:creationId xmlns:a16="http://schemas.microsoft.com/office/drawing/2014/main" id="{CE0290D8-9260-0659-09CC-B984F24EF0C7}"/>
              </a:ext>
            </a:extLst>
          </p:cNvPr>
          <p:cNvSpPr txBox="1"/>
          <p:nvPr/>
        </p:nvSpPr>
        <p:spPr>
          <a:xfrm>
            <a:off x="6895360" y="5871007"/>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Set the file position to EOF</a:t>
            </a:r>
          </a:p>
        </p:txBody>
      </p:sp>
      <p:sp>
        <p:nvSpPr>
          <p:cNvPr id="5" name="TextBox 4">
            <a:extLst>
              <a:ext uri="{FF2B5EF4-FFF2-40B4-BE49-F238E27FC236}">
                <a16:creationId xmlns:a16="http://schemas.microsoft.com/office/drawing/2014/main" id="{35850F96-B313-3D72-6FC4-D026D794B4A4}"/>
              </a:ext>
            </a:extLst>
          </p:cNvPr>
          <p:cNvSpPr txBox="1"/>
          <p:nvPr/>
        </p:nvSpPr>
        <p:spPr>
          <a:xfrm>
            <a:off x="7619592" y="2487942"/>
            <a:ext cx="3760877"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Text written to stderr will be displayed in red on python console</a:t>
            </a:r>
          </a:p>
        </p:txBody>
      </p:sp>
      <p:sp>
        <p:nvSpPr>
          <p:cNvPr id="6" name="Line 11">
            <a:extLst>
              <a:ext uri="{FF2B5EF4-FFF2-40B4-BE49-F238E27FC236}">
                <a16:creationId xmlns:a16="http://schemas.microsoft.com/office/drawing/2014/main" id="{04DF6240-D957-2CD0-D687-7A668CE6DBE4}"/>
              </a:ext>
            </a:extLst>
          </p:cNvPr>
          <p:cNvSpPr>
            <a:spLocks noChangeShapeType="1"/>
          </p:cNvSpPr>
          <p:nvPr/>
        </p:nvSpPr>
        <p:spPr bwMode="auto">
          <a:xfrm flipH="1">
            <a:off x="4110587" y="5335254"/>
            <a:ext cx="2784773" cy="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00218B79-A807-344A-5AEA-A76E666D62A2}"/>
              </a:ext>
            </a:extLst>
          </p:cNvPr>
          <p:cNvSpPr/>
          <p:nvPr/>
        </p:nvSpPr>
        <p:spPr>
          <a:xfrm>
            <a:off x="1852925" y="5927987"/>
            <a:ext cx="29263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ne 11">
            <a:extLst>
              <a:ext uri="{FF2B5EF4-FFF2-40B4-BE49-F238E27FC236}">
                <a16:creationId xmlns:a16="http://schemas.microsoft.com/office/drawing/2014/main" id="{CB8D3BAD-B78A-858C-83D8-D6B09D343975}"/>
              </a:ext>
            </a:extLst>
          </p:cNvPr>
          <p:cNvSpPr>
            <a:spLocks noChangeShapeType="1"/>
          </p:cNvSpPr>
          <p:nvPr/>
        </p:nvSpPr>
        <p:spPr bwMode="auto">
          <a:xfrm flipH="1">
            <a:off x="4829489" y="6067635"/>
            <a:ext cx="2065872"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2A05F01F-D548-3D44-88B3-0F60918379DB}"/>
              </a:ext>
            </a:extLst>
          </p:cNvPr>
          <p:cNvSpPr/>
          <p:nvPr/>
        </p:nvSpPr>
        <p:spPr>
          <a:xfrm>
            <a:off x="5480270" y="2651501"/>
            <a:ext cx="1271312"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283783FC-9684-D88C-5472-8B648DB0C5B4}"/>
              </a:ext>
            </a:extLst>
          </p:cNvPr>
          <p:cNvSpPr>
            <a:spLocks noChangeShapeType="1"/>
          </p:cNvSpPr>
          <p:nvPr/>
        </p:nvSpPr>
        <p:spPr bwMode="auto">
          <a:xfrm flipH="1">
            <a:off x="6846568" y="2794928"/>
            <a:ext cx="773023" cy="2997"/>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AD3BA154-3F66-D49E-0CA4-6A811B1107AF}"/>
              </a:ext>
            </a:extLst>
          </p:cNvPr>
          <p:cNvSpPr/>
          <p:nvPr/>
        </p:nvSpPr>
        <p:spPr>
          <a:xfrm>
            <a:off x="2158435" y="5192628"/>
            <a:ext cx="7249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012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Random access</a:t>
            </a:r>
          </a:p>
        </p:txBody>
      </p:sp>
      <p:sp>
        <p:nvSpPr>
          <p:cNvPr id="14339" name="Rectangle 3"/>
          <p:cNvSpPr>
            <a:spLocks noGrp="1" noChangeArrowheads="1"/>
          </p:cNvSpPr>
          <p:nvPr>
            <p:ph sz="quarter" idx="4"/>
          </p:nvPr>
        </p:nvSpPr>
        <p:spPr/>
        <p:txBody>
          <a:bodyPr/>
          <a:lstStyle/>
          <a:p>
            <a:pPr marL="0" indent="0">
              <a:buNone/>
            </a:pPr>
            <a:r>
              <a:rPr lang="en-GB" b="1" dirty="0">
                <a:solidFill>
                  <a:schemeClr val="tx1"/>
                </a:solidFill>
              </a:rPr>
              <a:t>Access directly at a position, rather than sequentially:</a:t>
            </a:r>
          </a:p>
          <a:p>
            <a:pPr marL="285750" lvl="1" indent="-285750"/>
            <a:r>
              <a:rPr lang="en-GB" sz="1800" dirty="0"/>
              <a:t>Of limited use with text files - all lines must be the same length.</a:t>
            </a:r>
          </a:p>
          <a:p>
            <a:pPr marL="285750" lvl="1" indent="-285750"/>
            <a:r>
              <a:rPr lang="en-GB" sz="1800" dirty="0"/>
              <a:t>Get the current position with the </a:t>
            </a:r>
            <a:r>
              <a:rPr lang="en-GB" sz="1800" b="1" dirty="0">
                <a:latin typeface="Courier New" panose="02070309020205020404" pitchFamily="49" charset="0"/>
                <a:cs typeface="Courier New" panose="02070309020205020404" pitchFamily="49" charset="0"/>
              </a:rPr>
              <a:t>tell</a:t>
            </a:r>
            <a:r>
              <a:rPr lang="en-GB" sz="1800" dirty="0">
                <a:latin typeface="Courier New" panose="02070309020205020404" pitchFamily="49" charset="0"/>
                <a:cs typeface="Courier New" panose="02070309020205020404" pitchFamily="49" charset="0"/>
              </a:rPr>
              <a:t>()</a:t>
            </a:r>
            <a:r>
              <a:rPr lang="en-GB" sz="1800" dirty="0"/>
              <a:t> method.</a:t>
            </a:r>
          </a:p>
          <a:p>
            <a:pPr marL="285750" lvl="1" indent="-285750"/>
            <a:r>
              <a:rPr lang="en-GB" sz="1800" dirty="0"/>
              <a:t>Set the position with </a:t>
            </a:r>
            <a:r>
              <a:rPr lang="en-GB" sz="1800" b="1" dirty="0">
                <a:latin typeface="Courier New" panose="02070309020205020404" pitchFamily="49" charset="0"/>
                <a:cs typeface="Courier New" panose="02070309020205020404" pitchFamily="49" charset="0"/>
              </a:rPr>
              <a:t>seek</a:t>
            </a:r>
            <a:r>
              <a:rPr lang="en-GB" sz="1800" dirty="0">
                <a:latin typeface="Courier New" panose="02070309020205020404" pitchFamily="49" charset="0"/>
                <a:cs typeface="Courier New" panose="02070309020205020404" pitchFamily="49" charset="0"/>
              </a:rPr>
              <a:t>(</a:t>
            </a:r>
            <a:r>
              <a:rPr lang="en-GB" sz="1800" b="0" i="1" dirty="0"/>
              <a:t>offset</a:t>
            </a:r>
            <a:r>
              <a:rPr lang="en-GB" sz="1800" dirty="0">
                <a:latin typeface="Courier New" panose="02070309020205020404" pitchFamily="49" charset="0"/>
                <a:cs typeface="Courier New" panose="02070309020205020404" pitchFamily="49" charset="0"/>
              </a:rPr>
              <a:t>[,</a:t>
            </a:r>
            <a:r>
              <a:rPr lang="en-GB" sz="1800" b="0" i="1" dirty="0"/>
              <a:t>whence</a:t>
            </a:r>
            <a:r>
              <a:rPr lang="en-GB" sz="1800" dirty="0">
                <a:latin typeface="Courier New" panose="02070309020205020404" pitchFamily="49" charset="0"/>
                <a:cs typeface="Courier New" panose="02070309020205020404" pitchFamily="49" charset="0"/>
              </a:rPr>
              <a:t>])</a:t>
            </a:r>
          </a:p>
          <a:p>
            <a:pPr marL="285750" lvl="1" indent="-285750"/>
            <a:r>
              <a:rPr lang="en-GB" sz="1800" dirty="0">
                <a:latin typeface="+mn-lt"/>
                <a:cs typeface="Courier New" panose="02070309020205020404" pitchFamily="49" charset="0"/>
              </a:rPr>
              <a:t>Binary access may be required for the correct offsets.</a:t>
            </a:r>
          </a:p>
          <a:p>
            <a:pPr marL="285750" lvl="2" indent="-285750"/>
            <a:r>
              <a:rPr lang="en-GB" sz="1800" dirty="0">
                <a:latin typeface="+mn-lt"/>
                <a:cs typeface="Courier New" panose="02070309020205020404" pitchFamily="49" charset="0"/>
              </a:rPr>
              <a:t>Offsets are in bytes, not characters!</a:t>
            </a:r>
            <a:endParaRPr lang="en-GB" dirty="0">
              <a:solidFill>
                <a:schemeClr val="tx1"/>
              </a:solidFill>
            </a:endParaRPr>
          </a:p>
          <a:p>
            <a:pPr lvl="1"/>
            <a:endParaRPr lang="en-GB" dirty="0"/>
          </a:p>
        </p:txBody>
      </p:sp>
      <p:sp>
        <p:nvSpPr>
          <p:cNvPr id="14340" name="Text Box 4"/>
          <p:cNvSpPr txBox="1">
            <a:spLocks noChangeArrowheads="1"/>
          </p:cNvSpPr>
          <p:nvPr/>
        </p:nvSpPr>
        <p:spPr bwMode="auto">
          <a:xfrm>
            <a:off x="849402" y="3637594"/>
            <a:ext cx="5609272"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fh_in</a:t>
            </a:r>
            <a:r>
              <a:rPr lang="en-GB" sz="1600" dirty="0">
                <a:solidFill>
                  <a:schemeClr val="bg1"/>
                </a:solidFill>
                <a:latin typeface="Consolas" panose="020B0609020204030204" pitchFamily="49" charset="0"/>
                <a:cs typeface="Courier New" panose="02070309020205020404" pitchFamily="49" charset="0"/>
              </a:rPr>
              <a:t> = open('country.txt', '</a:t>
            </a:r>
            <a:r>
              <a:rPr lang="en-GB" sz="1600" dirty="0" err="1">
                <a:solidFill>
                  <a:schemeClr val="bg1"/>
                </a:solidFill>
                <a:latin typeface="Consolas" panose="020B0609020204030204" pitchFamily="49" charset="0"/>
                <a:cs typeface="Courier New" panose="02070309020205020404" pitchFamily="49" charset="0"/>
              </a:rPr>
              <a:t>r</a:t>
            </a:r>
            <a:r>
              <a:rPr lang="en-GB" sz="1600" b="1" dirty="0" err="1">
                <a:solidFill>
                  <a:schemeClr val="accent1"/>
                </a:solidFill>
                <a:latin typeface="Consolas" panose="020B0609020204030204" pitchFamily="49" charset="0"/>
                <a:cs typeface="Courier New" panose="02070309020205020404" pitchFamily="49" charset="0"/>
              </a:rPr>
              <a:t>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index={}</a:t>
            </a:r>
          </a:p>
          <a:p>
            <a:pPr>
              <a:spcBef>
                <a:spcPct val="0"/>
              </a:spcBef>
            </a:pPr>
            <a:r>
              <a:rPr lang="en-GB"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GB" sz="1600" dirty="0">
                <a:solidFill>
                  <a:schemeClr val="bg1"/>
                </a:solidFill>
                <a:latin typeface="Consolas" panose="020B0609020204030204" pitchFamily="49" charset="0"/>
                <a:cs typeface="Courier New" panose="02070309020205020404" pitchFamily="49" charset="0"/>
              </a:rPr>
              <a:t>    line = </a:t>
            </a:r>
            <a:r>
              <a:rPr lang="en-GB" sz="1600" dirty="0" err="1">
                <a:solidFill>
                  <a:schemeClr val="bg1"/>
                </a:solidFill>
                <a:latin typeface="Consolas" panose="020B0609020204030204" pitchFamily="49" charset="0"/>
                <a:cs typeface="Courier New" panose="02070309020205020404" pitchFamily="49" charset="0"/>
              </a:rPr>
              <a:t>fh_in.readline</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if not line: break</a:t>
            </a:r>
          </a:p>
          <a:p>
            <a:pPr>
              <a:spcBef>
                <a:spcPct val="0"/>
              </a:spcBef>
            </a:pPr>
            <a:r>
              <a:rPr lang="en-GB" sz="1600" dirty="0">
                <a:solidFill>
                  <a:schemeClr val="bg1"/>
                </a:solidFill>
                <a:latin typeface="Consolas" panose="020B0609020204030204" pitchFamily="49" charset="0"/>
                <a:cs typeface="Courier New" panose="02070309020205020404" pitchFamily="49" charset="0"/>
              </a:rPr>
              <a:t>    fields = </a:t>
            </a:r>
            <a:r>
              <a:rPr lang="en-GB" sz="1600" dirty="0" err="1">
                <a:solidFill>
                  <a:schemeClr val="bg1"/>
                </a:solidFill>
                <a:latin typeface="Consolas" panose="020B0609020204030204" pitchFamily="49" charset="0"/>
                <a:cs typeface="Courier New" panose="02070309020205020404" pitchFamily="49" charset="0"/>
              </a:rPr>
              <a:t>line.decode</a:t>
            </a:r>
            <a:r>
              <a:rPr lang="en-GB" sz="1600" dirty="0">
                <a:solidFill>
                  <a:schemeClr val="bg1"/>
                </a:solidFill>
                <a:latin typeface="Consolas" panose="020B0609020204030204" pitchFamily="49" charset="0"/>
                <a:cs typeface="Courier New" panose="02070309020205020404" pitchFamily="49" charset="0"/>
              </a:rPr>
              <a:t>().split(',')</a:t>
            </a:r>
          </a:p>
          <a:p>
            <a:pPr>
              <a:spcBef>
                <a:spcPct val="0"/>
              </a:spcBef>
            </a:pPr>
            <a:r>
              <a:rPr lang="en-GB" sz="1600" dirty="0">
                <a:solidFill>
                  <a:schemeClr val="bg1"/>
                </a:solidFill>
                <a:latin typeface="Consolas" panose="020B0609020204030204" pitchFamily="49" charset="0"/>
                <a:cs typeface="Courier New" panose="02070309020205020404" pitchFamily="49" charset="0"/>
              </a:rPr>
              <a:t>    index[fields[0]] = </a:t>
            </a:r>
            <a:r>
              <a:rPr lang="en-GB" sz="1600" dirty="0" err="1">
                <a:solidFill>
                  <a:schemeClr val="bg1"/>
                </a:solidFill>
                <a:latin typeface="Consolas" panose="020B0609020204030204" pitchFamily="49" charset="0"/>
                <a:cs typeface="Courier New" panose="02070309020205020404" pitchFamily="49" charset="0"/>
              </a:rPr>
              <a:t>fh_in.tell</a:t>
            </a:r>
            <a:r>
              <a:rPr lang="en-GB" sz="1600" dirty="0">
                <a:solidFill>
                  <a:schemeClr val="bg1"/>
                </a:solidFill>
                <a:latin typeface="Consolas" panose="020B0609020204030204" pitchFamily="49" charset="0"/>
                <a:cs typeface="Courier New" panose="02070309020205020404" pitchFamily="49" charset="0"/>
              </a:rPr>
              <a:t>() - </a:t>
            </a:r>
            <a:r>
              <a:rPr lang="en-GB" sz="1600" dirty="0" err="1">
                <a:solidFill>
                  <a:schemeClr val="bg1"/>
                </a:solidFill>
                <a:latin typeface="Consolas" panose="020B0609020204030204" pitchFamily="49" charset="0"/>
                <a:cs typeface="Courier New" panose="02070309020205020404" pitchFamily="49" charset="0"/>
              </a:rPr>
              <a:t>len</a:t>
            </a:r>
            <a:r>
              <a:rPr lang="en-GB" sz="1600" dirty="0">
                <a:solidFill>
                  <a:schemeClr val="bg1"/>
                </a:solidFill>
                <a:latin typeface="Consolas" panose="020B0609020204030204" pitchFamily="49" charset="0"/>
                <a:cs typeface="Courier New" panose="02070309020205020404" pitchFamily="49" charset="0"/>
              </a:rPr>
              <a:t>(line)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key = input('Enter a country:')  </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fh_in.seek</a:t>
            </a:r>
            <a:r>
              <a:rPr lang="en-GB" sz="1600" dirty="0">
                <a:solidFill>
                  <a:schemeClr val="bg1"/>
                </a:solidFill>
                <a:latin typeface="Consolas" panose="020B0609020204030204" pitchFamily="49" charset="0"/>
                <a:cs typeface="Courier New" panose="02070309020205020404" pitchFamily="49" charset="0"/>
              </a:rPr>
              <a:t>(index[key])</a:t>
            </a:r>
          </a:p>
          <a:p>
            <a:pPr>
              <a:spcBef>
                <a:spcPct val="0"/>
              </a:spcBef>
            </a:pPr>
            <a:r>
              <a:rPr lang="en-GB" sz="1600" dirty="0">
                <a:solidFill>
                  <a:schemeClr val="bg1"/>
                </a:solidFill>
                <a:latin typeface="Consolas" panose="020B0609020204030204" pitchFamily="49" charset="0"/>
                <a:cs typeface="Courier New" panose="02070309020205020404" pitchFamily="49" charset="0"/>
              </a:rPr>
              <a:t>print(</a:t>
            </a:r>
            <a:r>
              <a:rPr lang="en-GB" sz="1600" dirty="0" err="1">
                <a:solidFill>
                  <a:schemeClr val="bg1"/>
                </a:solidFill>
                <a:latin typeface="Consolas" panose="020B0609020204030204" pitchFamily="49" charset="0"/>
                <a:cs typeface="Courier New" panose="02070309020205020404" pitchFamily="49" charset="0"/>
              </a:rPr>
              <a:t>fh_in.readline</a:t>
            </a:r>
            <a:r>
              <a:rPr lang="en-GB" sz="1600" dirty="0">
                <a:solidFill>
                  <a:schemeClr val="bg1"/>
                </a:solidFill>
                <a:latin typeface="Consolas" panose="020B0609020204030204" pitchFamily="49" charset="0"/>
                <a:cs typeface="Courier New" panose="02070309020205020404" pitchFamily="49" charset="0"/>
              </a:rPr>
              <a:t>().decode(), end="")</a:t>
            </a:r>
          </a:p>
        </p:txBody>
      </p:sp>
      <p:sp>
        <p:nvSpPr>
          <p:cNvPr id="4" name="Slide Number Placeholder 3">
            <a:extLst>
              <a:ext uri="{FF2B5EF4-FFF2-40B4-BE49-F238E27FC236}">
                <a16:creationId xmlns:a16="http://schemas.microsoft.com/office/drawing/2014/main" id="{466D0344-01C4-7F8C-C975-C89DE4887892}"/>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TextBox 4">
            <a:extLst>
              <a:ext uri="{FF2B5EF4-FFF2-40B4-BE49-F238E27FC236}">
                <a16:creationId xmlns:a16="http://schemas.microsoft.com/office/drawing/2014/main" id="{10F71E0A-48E6-666C-AD30-4DF4E289EC0D}"/>
              </a:ext>
            </a:extLst>
          </p:cNvPr>
          <p:cNvSpPr txBox="1"/>
          <p:nvPr/>
        </p:nvSpPr>
        <p:spPr>
          <a:xfrm>
            <a:off x="7075123" y="3596826"/>
            <a:ext cx="158672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Binary access</a:t>
            </a:r>
          </a:p>
        </p:txBody>
      </p:sp>
      <p:sp>
        <p:nvSpPr>
          <p:cNvPr id="7" name="Line 11">
            <a:extLst>
              <a:ext uri="{FF2B5EF4-FFF2-40B4-BE49-F238E27FC236}">
                <a16:creationId xmlns:a16="http://schemas.microsoft.com/office/drawing/2014/main" id="{7F27ED3D-FBC6-ABF2-0E3A-06E5738C25E5}"/>
              </a:ext>
            </a:extLst>
          </p:cNvPr>
          <p:cNvSpPr>
            <a:spLocks noChangeShapeType="1"/>
          </p:cNvSpPr>
          <p:nvPr/>
        </p:nvSpPr>
        <p:spPr bwMode="auto">
          <a:xfrm flipH="1">
            <a:off x="4699898" y="3781494"/>
            <a:ext cx="2388533"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736A89A1-E9FD-1C4C-8CAF-EEBD9C6839B8}"/>
              </a:ext>
            </a:extLst>
          </p:cNvPr>
          <p:cNvSpPr/>
          <p:nvPr/>
        </p:nvSpPr>
        <p:spPr>
          <a:xfrm>
            <a:off x="4069080" y="3686894"/>
            <a:ext cx="516160" cy="23232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D823A46-0099-8165-6A1E-364527509330}"/>
              </a:ext>
            </a:extLst>
          </p:cNvPr>
          <p:cNvSpPr txBox="1"/>
          <p:nvPr/>
        </p:nvSpPr>
        <p:spPr>
          <a:xfrm>
            <a:off x="7075123" y="5204658"/>
            <a:ext cx="2501693" cy="646331"/>
          </a:xfrm>
          <a:prstGeom prst="rect">
            <a:avLst/>
          </a:prstGeom>
          <a:solidFill>
            <a:schemeClr val="accent2">
              <a:lumMod val="40000"/>
              <a:lumOff val="60000"/>
            </a:schemeClr>
          </a:solidFill>
          <a:ln>
            <a:solidFill>
              <a:schemeClr val="accent1">
                <a:lumMod val="40000"/>
                <a:lumOff val="60000"/>
              </a:schemeClr>
            </a:solidFill>
          </a:ln>
        </p:spPr>
        <p:txBody>
          <a:bodyPr wrap="square" rtlCol="0">
            <a:spAutoFit/>
          </a:bodyPr>
          <a:lstStyle/>
          <a:p>
            <a:r>
              <a:rPr lang="en-GB" dirty="0"/>
              <a:t>Construct an index keyed on the first field</a:t>
            </a:r>
          </a:p>
        </p:txBody>
      </p:sp>
      <p:sp>
        <p:nvSpPr>
          <p:cNvPr id="10" name="Rectangle: Rounded Corners 9">
            <a:extLst>
              <a:ext uri="{FF2B5EF4-FFF2-40B4-BE49-F238E27FC236}">
                <a16:creationId xmlns:a16="http://schemas.microsoft.com/office/drawing/2014/main" id="{D260AF47-C775-0CE4-7248-4BADBE9A5D0D}"/>
              </a:ext>
            </a:extLst>
          </p:cNvPr>
          <p:cNvSpPr/>
          <p:nvPr/>
        </p:nvSpPr>
        <p:spPr>
          <a:xfrm>
            <a:off x="3454400" y="5395619"/>
            <a:ext cx="2956558" cy="271105"/>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0706F265-70DE-823B-236E-2383555B2C3F}"/>
              </a:ext>
            </a:extLst>
          </p:cNvPr>
          <p:cNvSpPr>
            <a:spLocks noChangeShapeType="1"/>
          </p:cNvSpPr>
          <p:nvPr/>
        </p:nvSpPr>
        <p:spPr bwMode="auto">
          <a:xfrm flipH="1">
            <a:off x="6440217" y="5526368"/>
            <a:ext cx="648214" cy="0"/>
          </a:xfrm>
          <a:prstGeom prst="line">
            <a:avLst/>
          </a:prstGeom>
          <a:noFill/>
          <a:ln w="19050">
            <a:solidFill>
              <a:schemeClr val="accent2">
                <a:lumMod val="75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237587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een rectangular object with gears and a play button&#10;&#10;AI-generated content may be incorrect.">
            <a:extLst>
              <a:ext uri="{FF2B5EF4-FFF2-40B4-BE49-F238E27FC236}">
                <a16:creationId xmlns:a16="http://schemas.microsoft.com/office/drawing/2014/main" id="{A4E4156B-836D-EDD2-1CB3-14AC5F3B5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8" y="3429000"/>
            <a:ext cx="6137777" cy="3076204"/>
          </a:xfrm>
          <a:prstGeom prst="rect">
            <a:avLst/>
          </a:prstGeom>
        </p:spPr>
      </p:pic>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pPr marL="0" indent="0">
              <a:buNone/>
            </a:pPr>
            <a:r>
              <a:rPr lang="en-GB" b="1" i="1" dirty="0">
                <a:solidFill>
                  <a:schemeClr val="tx1"/>
                </a:solidFill>
              </a:rPr>
              <a:t>Pickling</a:t>
            </a:r>
            <a:r>
              <a:rPr lang="en-GB" b="1" dirty="0">
                <a:solidFill>
                  <a:schemeClr val="tx1"/>
                </a:solidFill>
              </a:rPr>
              <a:t> converts Python objects into a stream of bytes:</a:t>
            </a:r>
          </a:p>
          <a:p>
            <a:r>
              <a:rPr lang="en-GB" dirty="0">
                <a:solidFill>
                  <a:schemeClr val="tx1"/>
                </a:solidFill>
              </a:rPr>
              <a:t>Which can be written to a file or across a network.</a:t>
            </a:r>
          </a:p>
          <a:p>
            <a:r>
              <a:rPr lang="en-GB" dirty="0">
                <a:solidFill>
                  <a:schemeClr val="tx1"/>
                </a:solidFill>
              </a:rPr>
              <a:t>It means we can save data structures as well as data.</a:t>
            </a:r>
          </a:p>
          <a:p>
            <a:pPr marL="0" indent="0">
              <a:buNone/>
            </a:pPr>
            <a:endParaRPr lang="en-GB" b="1" dirty="0">
              <a:solidFill>
                <a:schemeClr val="tx1"/>
              </a:solidFill>
            </a:endParaRPr>
          </a:p>
        </p:txBody>
      </p:sp>
      <p:sp>
        <p:nvSpPr>
          <p:cNvPr id="15409" name="Slide Number Placeholder 15408">
            <a:extLst>
              <a:ext uri="{FF2B5EF4-FFF2-40B4-BE49-F238E27FC236}">
                <a16:creationId xmlns:a16="http://schemas.microsoft.com/office/drawing/2014/main" id="{7B302BED-2668-E5D3-DA40-3F3F6B63DFCC}"/>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6" name="Text Box 6">
            <a:extLst>
              <a:ext uri="{FF2B5EF4-FFF2-40B4-BE49-F238E27FC236}">
                <a16:creationId xmlns:a16="http://schemas.microsoft.com/office/drawing/2014/main" id="{CFA74873-C76F-B1C0-3246-1A82DFB871D8}"/>
              </a:ext>
            </a:extLst>
          </p:cNvPr>
          <p:cNvSpPr txBox="1">
            <a:spLocks noChangeArrowheads="1"/>
          </p:cNvSpPr>
          <p:nvPr/>
        </p:nvSpPr>
        <p:spPr bwMode="auto">
          <a:xfrm>
            <a:off x="7230125" y="3114236"/>
            <a:ext cx="4660386" cy="1200329"/>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 says Grail and Blue'</a:t>
            </a:r>
          </a:p>
          <a:p>
            <a:pPr>
              <a:spcBef>
                <a:spcPct val="0"/>
              </a:spcBef>
            </a:pPr>
            <a:r>
              <a:rPr lang="en-GB" sz="1800">
                <a:latin typeface="Consolas" panose="020B0609020204030204" pitchFamily="49" charset="0"/>
                <a:cs typeface="Courier New" panose="02070309020205020404" pitchFamily="49" charset="0"/>
              </a:rPr>
              <a:t>'Robin says Grail and Don’t Know'</a:t>
            </a:r>
          </a:p>
          <a:p>
            <a:pPr>
              <a:spcBef>
                <a:spcPct val="0"/>
              </a:spcBef>
            </a:pPr>
            <a:r>
              <a:rPr lang="en-GB" sz="1800">
                <a:latin typeface="Consolas" panose="020B0609020204030204" pitchFamily="49" charset="0"/>
                <a:cs typeface="Courier New" panose="02070309020205020404" pitchFamily="49" charset="0"/>
              </a:rPr>
              <a:t>'Galahad says Grail and Blue'</a:t>
            </a:r>
          </a:p>
          <a:p>
            <a:pPr>
              <a:spcBef>
                <a:spcPct val="0"/>
              </a:spcBef>
            </a:pPr>
            <a:r>
              <a:rPr lang="en-GB" sz="1800">
                <a:latin typeface="Consolas" panose="020B0609020204030204" pitchFamily="49" charset="0"/>
                <a:cs typeface="Courier New" panose="02070309020205020404" pitchFamily="49" charset="0"/>
              </a:rPr>
              <a:t>'Arthur says Grail and African'</a:t>
            </a:r>
            <a:endParaRPr lang="en-GB" sz="1800" dirty="0">
              <a:latin typeface="Consolas" panose="020B0609020204030204" pitchFamily="49" charset="0"/>
              <a:cs typeface="Courier New" panose="02070309020205020404" pitchFamily="49" charset="0"/>
            </a:endParaRPr>
          </a:p>
        </p:txBody>
      </p:sp>
      <p:sp>
        <p:nvSpPr>
          <p:cNvPr id="7" name="Text Box 6">
            <a:extLst>
              <a:ext uri="{FF2B5EF4-FFF2-40B4-BE49-F238E27FC236}">
                <a16:creationId xmlns:a16="http://schemas.microsoft.com/office/drawing/2014/main" id="{E03648A3-83D2-EC91-243E-DF8A6488C3E9}"/>
              </a:ext>
            </a:extLst>
          </p:cNvPr>
          <p:cNvSpPr txBox="1">
            <a:spLocks noChangeArrowheads="1"/>
          </p:cNvSpPr>
          <p:nvPr/>
        </p:nvSpPr>
        <p:spPr bwMode="auto">
          <a:xfrm>
            <a:off x="7260167" y="4489601"/>
            <a:ext cx="4630344" cy="147732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{'lancelot:['Grail, 'Blue'],</a:t>
            </a:r>
          </a:p>
          <a:p>
            <a:pPr>
              <a:spcBef>
                <a:spcPct val="0"/>
              </a:spcBef>
            </a:pPr>
            <a:r>
              <a:rPr lang="en-GB" sz="1800">
                <a:latin typeface="Consolas" panose="020B0609020204030204" pitchFamily="49" charset="0"/>
                <a:cs typeface="Courier New" panose="02070309020205020404" pitchFamily="49" charset="0"/>
              </a:rPr>
              <a:t> 'Robin': ['Grail', 'Don’t Know'],</a:t>
            </a:r>
          </a:p>
          <a:p>
            <a:pPr>
              <a:spcBef>
                <a:spcPct val="0"/>
              </a:spcBef>
            </a:pPr>
            <a:r>
              <a:rPr lang="en-GB" sz="1800">
                <a:latin typeface="Consolas" panose="020B0609020204030204" pitchFamily="49" charset="0"/>
                <a:cs typeface="Courier New" panose="02070309020205020404" pitchFamily="49" charset="0"/>
              </a:rPr>
              <a:t> 'Galahad': ['Grail', 'Blue'],</a:t>
            </a:r>
          </a:p>
          <a:p>
            <a:pPr>
              <a:spcBef>
                <a:spcPct val="0"/>
              </a:spcBef>
            </a:pPr>
            <a:r>
              <a:rPr lang="en-GB" sz="1800">
                <a:latin typeface="Consolas" panose="020B0609020204030204" pitchFamily="49" charset="0"/>
                <a:cs typeface="Courier New" panose="02070309020205020404" pitchFamily="49" charset="0"/>
              </a:rPr>
              <a:t> 'Arthur': ['Grail', 'African']</a:t>
            </a:r>
          </a:p>
          <a:p>
            <a:pPr>
              <a:spcBef>
                <a:spcPct val="0"/>
              </a:spcBef>
            </a:pPr>
            <a:r>
              <a:rPr lang="en-GB" sz="1800">
                <a:latin typeface="Consolas" panose="020B0609020204030204" pitchFamily="49" charset="0"/>
                <a:cs typeface="Courier New" panose="02070309020205020404" pitchFamily="49" charset="0"/>
              </a:rPr>
              <a:t>}</a:t>
            </a:r>
            <a:endParaRPr lang="en-GB" sz="1800" dirty="0">
              <a:latin typeface="Consolas" panose="020B06090202040302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67CBB2F7-7835-1FC4-3C25-B1DC3682D573}"/>
              </a:ext>
            </a:extLst>
          </p:cNvPr>
          <p:cNvSpPr>
            <a:spLocks noChangeArrowheads="1"/>
          </p:cNvSpPr>
          <p:nvPr/>
        </p:nvSpPr>
        <p:spPr bwMode="auto">
          <a:xfrm>
            <a:off x="1198435" y="3907275"/>
            <a:ext cx="4348123" cy="116465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quest = {'Lancelot: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'Robin': ['Grail', 'Don’t Know'],</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'Galahad':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'Arthur': ['Grail', 'African']</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14483119-9BB9-2C50-2F98-6329995EFDF1}"/>
              </a:ext>
            </a:extLst>
          </p:cNvPr>
          <p:cNvSpPr txBox="1"/>
          <p:nvPr/>
        </p:nvSpPr>
        <p:spPr>
          <a:xfrm>
            <a:off x="11357007" y="3046005"/>
            <a:ext cx="591829" cy="400110"/>
          </a:xfrm>
          <a:prstGeom prst="rect">
            <a:avLst/>
          </a:prstGeom>
          <a:noFill/>
        </p:spPr>
        <p:txBody>
          <a:bodyPr wrap="none" rtlCol="0">
            <a:spAutoFit/>
          </a:bodyPr>
          <a:lstStyle/>
          <a:p>
            <a:r>
              <a:rPr lang="en-GB" sz="2000" b="1" dirty="0"/>
              <a:t>.txt</a:t>
            </a:r>
          </a:p>
        </p:txBody>
      </p:sp>
      <p:sp>
        <p:nvSpPr>
          <p:cNvPr id="13" name="TextBox 12">
            <a:extLst>
              <a:ext uri="{FF2B5EF4-FFF2-40B4-BE49-F238E27FC236}">
                <a16:creationId xmlns:a16="http://schemas.microsoft.com/office/drawing/2014/main" id="{E3736D2A-AE46-AAAE-4EA4-9A4AED00ABC8}"/>
              </a:ext>
            </a:extLst>
          </p:cNvPr>
          <p:cNvSpPr txBox="1"/>
          <p:nvPr/>
        </p:nvSpPr>
        <p:spPr>
          <a:xfrm>
            <a:off x="11546162" y="4382796"/>
            <a:ext cx="402674" cy="400110"/>
          </a:xfrm>
          <a:prstGeom prst="rect">
            <a:avLst/>
          </a:prstGeom>
          <a:noFill/>
        </p:spPr>
        <p:txBody>
          <a:bodyPr wrap="none" rtlCol="0">
            <a:spAutoFit/>
          </a:bodyPr>
          <a:lstStyle/>
          <a:p>
            <a:r>
              <a:rPr lang="en-GB" sz="2000" b="1" dirty="0"/>
              <a:t>.p</a:t>
            </a:r>
          </a:p>
        </p:txBody>
      </p:sp>
    </p:spTree>
    <p:extLst>
      <p:ext uri="{BB962C8B-B14F-4D97-AF65-F5344CB8AC3E}">
        <p14:creationId xmlns:p14="http://schemas.microsoft.com/office/powerpoint/2010/main" val="275636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pPr marL="0" lvl="1" indent="0">
              <a:buNone/>
            </a:pPr>
            <a:r>
              <a:rPr lang="en-GB" b="1" dirty="0"/>
              <a:t>Pickling converts Python objects into a stream of bytes:</a:t>
            </a:r>
          </a:p>
          <a:p>
            <a:pPr marL="285750" lvl="1" indent="-285750"/>
            <a:r>
              <a:rPr lang="en-GB" dirty="0"/>
              <a:t>And the code to preserve your Python object is simple.</a:t>
            </a:r>
          </a:p>
          <a:p>
            <a:pPr marL="285750" lvl="1" indent="-285750"/>
            <a:r>
              <a:rPr lang="en-GB" dirty="0"/>
              <a:t>The file must be opened in binary mode.</a:t>
            </a:r>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285750" lvl="1" indent="-285750"/>
            <a:r>
              <a:rPr lang="en-GB" dirty="0"/>
              <a:t>Without pickle, how would you preserve complex data structures?</a:t>
            </a:r>
          </a:p>
          <a:p>
            <a:pPr marL="0" lvl="1" indent="0">
              <a:buNone/>
            </a:pPr>
            <a:endParaRPr lang="en-GB" dirty="0"/>
          </a:p>
          <a:p>
            <a:pPr marL="0" lvl="1" indent="0">
              <a:buNone/>
            </a:pPr>
            <a:endParaRPr lang="en-GB" dirty="0"/>
          </a:p>
        </p:txBody>
      </p:sp>
      <p:sp>
        <p:nvSpPr>
          <p:cNvPr id="15364" name="Text Box 4"/>
          <p:cNvSpPr txBox="1">
            <a:spLocks noChangeArrowheads="1"/>
          </p:cNvSpPr>
          <p:nvPr/>
        </p:nvSpPr>
        <p:spPr bwMode="auto">
          <a:xfrm>
            <a:off x="877633" y="2734834"/>
            <a:ext cx="6263253"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Australia':'Canberra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Eire':'Dublin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UK':'London</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US':'Washington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accent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err="1">
                <a:solidFill>
                  <a:schemeClr val="accent2"/>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5365" name="Text Box 6"/>
          <p:cNvSpPr txBox="1">
            <a:spLocks noChangeArrowheads="1"/>
          </p:cNvSpPr>
          <p:nvPr/>
        </p:nvSpPr>
        <p:spPr bwMode="auto">
          <a:xfrm>
            <a:off x="877633" y="5170866"/>
            <a:ext cx="6263253" cy="13525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accent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b="1" dirty="0" err="1">
                <a:solidFill>
                  <a:schemeClr val="accent2"/>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inp.close</a:t>
            </a:r>
            <a:r>
              <a:rPr lang="en-GB" sz="1800" dirty="0">
                <a:solidFill>
                  <a:schemeClr val="bg1"/>
                </a:solidFill>
                <a:latin typeface="Consolas" panose="020B0609020204030204" pitchFamily="49" charset="0"/>
                <a:cs typeface="Courier New" panose="02070309020205020404" pitchFamily="49" charset="0"/>
              </a:rPr>
              <a:t>()</a:t>
            </a:r>
            <a:endParaRPr lang="en-GB" dirty="0">
              <a:solidFill>
                <a:schemeClr val="bg1"/>
              </a:solidFill>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027D6951-89DB-3F33-5A83-C57D0FCDDDDB}"/>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4" name="TextBox 3">
            <a:extLst>
              <a:ext uri="{FF2B5EF4-FFF2-40B4-BE49-F238E27FC236}">
                <a16:creationId xmlns:a16="http://schemas.microsoft.com/office/drawing/2014/main" id="{A840EF42-39FC-1389-992C-95F161F85DE9}"/>
              </a:ext>
            </a:extLst>
          </p:cNvPr>
          <p:cNvSpPr txBox="1"/>
          <p:nvPr/>
        </p:nvSpPr>
        <p:spPr>
          <a:xfrm>
            <a:off x="7691694" y="3841996"/>
            <a:ext cx="289248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Using 'b' to indicate binary</a:t>
            </a:r>
          </a:p>
        </p:txBody>
      </p:sp>
      <p:sp>
        <p:nvSpPr>
          <p:cNvPr id="5" name="Line 11">
            <a:extLst>
              <a:ext uri="{FF2B5EF4-FFF2-40B4-BE49-F238E27FC236}">
                <a16:creationId xmlns:a16="http://schemas.microsoft.com/office/drawing/2014/main" id="{E1902AE6-645D-25F7-6EB3-63916031BC75}"/>
              </a:ext>
            </a:extLst>
          </p:cNvPr>
          <p:cNvSpPr>
            <a:spLocks noChangeShapeType="1"/>
          </p:cNvSpPr>
          <p:nvPr/>
        </p:nvSpPr>
        <p:spPr bwMode="auto">
          <a:xfrm flipH="1">
            <a:off x="4894722" y="4033571"/>
            <a:ext cx="2784773" cy="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EE3799E6-1B1F-FE6A-22D8-D3EF6C4F3D54}"/>
              </a:ext>
            </a:extLst>
          </p:cNvPr>
          <p:cNvSpPr/>
          <p:nvPr/>
        </p:nvSpPr>
        <p:spPr>
          <a:xfrm>
            <a:off x="4157550" y="3908385"/>
            <a:ext cx="7249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3733FDD-989D-7E35-ADFF-14A2FDFE709E}"/>
              </a:ext>
            </a:extLst>
          </p:cNvPr>
          <p:cNvSpPr txBox="1"/>
          <p:nvPr/>
        </p:nvSpPr>
        <p:spPr>
          <a:xfrm>
            <a:off x="6967462" y="7719579"/>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Set the file position to EOF</a:t>
            </a:r>
          </a:p>
        </p:txBody>
      </p:sp>
      <p:sp>
        <p:nvSpPr>
          <p:cNvPr id="10" name="TextBox 9">
            <a:extLst>
              <a:ext uri="{FF2B5EF4-FFF2-40B4-BE49-F238E27FC236}">
                <a16:creationId xmlns:a16="http://schemas.microsoft.com/office/drawing/2014/main" id="{059D8441-E133-A25C-6EC4-F12A78082080}"/>
              </a:ext>
            </a:extLst>
          </p:cNvPr>
          <p:cNvSpPr txBox="1"/>
          <p:nvPr/>
        </p:nvSpPr>
        <p:spPr>
          <a:xfrm>
            <a:off x="7691693" y="4201095"/>
            <a:ext cx="4210746"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Preserve caps object to </a:t>
            </a:r>
            <a:r>
              <a:rPr lang="en-GB" dirty="0" err="1"/>
              <a:t>filehandle</a:t>
            </a:r>
            <a:r>
              <a:rPr lang="en-GB" dirty="0"/>
              <a:t> </a:t>
            </a:r>
            <a:r>
              <a:rPr lang="en-GB" dirty="0" err="1"/>
              <a:t>outp</a:t>
            </a:r>
            <a:endParaRPr lang="en-GB" dirty="0"/>
          </a:p>
        </p:txBody>
      </p:sp>
      <p:sp>
        <p:nvSpPr>
          <p:cNvPr id="11" name="Rectangle: Rounded Corners 10">
            <a:extLst>
              <a:ext uri="{FF2B5EF4-FFF2-40B4-BE49-F238E27FC236}">
                <a16:creationId xmlns:a16="http://schemas.microsoft.com/office/drawing/2014/main" id="{E41EB381-3CEE-D14B-332D-CAEB980C6E20}"/>
              </a:ext>
            </a:extLst>
          </p:cNvPr>
          <p:cNvSpPr/>
          <p:nvPr/>
        </p:nvSpPr>
        <p:spPr>
          <a:xfrm>
            <a:off x="1925027" y="7776559"/>
            <a:ext cx="29263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6049D46B-D517-DB72-BA3E-E478334F269A}"/>
              </a:ext>
            </a:extLst>
          </p:cNvPr>
          <p:cNvSpPr>
            <a:spLocks noChangeShapeType="1"/>
          </p:cNvSpPr>
          <p:nvPr/>
        </p:nvSpPr>
        <p:spPr bwMode="auto">
          <a:xfrm flipH="1">
            <a:off x="4901591" y="7916207"/>
            <a:ext cx="2065872"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29FF1DF9-7778-A283-9281-DA48DB562D1F}"/>
              </a:ext>
            </a:extLst>
          </p:cNvPr>
          <p:cNvSpPr/>
          <p:nvPr/>
        </p:nvSpPr>
        <p:spPr>
          <a:xfrm>
            <a:off x="925868" y="4192741"/>
            <a:ext cx="2967951"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774DC3DF-8DDB-6DBF-B24F-3AC67BCDCEAB}"/>
              </a:ext>
            </a:extLst>
          </p:cNvPr>
          <p:cNvSpPr>
            <a:spLocks noChangeShapeType="1"/>
          </p:cNvSpPr>
          <p:nvPr/>
        </p:nvSpPr>
        <p:spPr bwMode="auto">
          <a:xfrm flipH="1" flipV="1">
            <a:off x="3909642" y="4350583"/>
            <a:ext cx="3782051" cy="0"/>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TextBox 14">
            <a:extLst>
              <a:ext uri="{FF2B5EF4-FFF2-40B4-BE49-F238E27FC236}">
                <a16:creationId xmlns:a16="http://schemas.microsoft.com/office/drawing/2014/main" id="{06088DBD-DD4E-6A1F-7C71-F9B4D13D90D7}"/>
              </a:ext>
            </a:extLst>
          </p:cNvPr>
          <p:cNvSpPr txBox="1"/>
          <p:nvPr/>
        </p:nvSpPr>
        <p:spPr>
          <a:xfrm>
            <a:off x="7691693" y="5875425"/>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Load object from </a:t>
            </a:r>
            <a:r>
              <a:rPr lang="en-GB" dirty="0" err="1"/>
              <a:t>filehandle</a:t>
            </a:r>
            <a:endParaRPr lang="en-GB" dirty="0"/>
          </a:p>
        </p:txBody>
      </p:sp>
      <p:sp>
        <p:nvSpPr>
          <p:cNvPr id="16" name="Rectangle: Rounded Corners 15">
            <a:extLst>
              <a:ext uri="{FF2B5EF4-FFF2-40B4-BE49-F238E27FC236}">
                <a16:creationId xmlns:a16="http://schemas.microsoft.com/office/drawing/2014/main" id="{1EDC0493-AAB1-C1C7-0331-3BB465B896F2}"/>
              </a:ext>
            </a:extLst>
          </p:cNvPr>
          <p:cNvSpPr/>
          <p:nvPr/>
        </p:nvSpPr>
        <p:spPr>
          <a:xfrm>
            <a:off x="1768380" y="5931388"/>
            <a:ext cx="21254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C13C0B6F-C2EF-EB9D-5D9B-46789FC5B37C}"/>
              </a:ext>
            </a:extLst>
          </p:cNvPr>
          <p:cNvSpPr>
            <a:spLocks noChangeShapeType="1"/>
          </p:cNvSpPr>
          <p:nvPr/>
        </p:nvSpPr>
        <p:spPr bwMode="auto">
          <a:xfrm flipH="1">
            <a:off x="3909641" y="6081822"/>
            <a:ext cx="3782051" cy="1"/>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70666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Pickle protocols</a:t>
            </a:r>
          </a:p>
        </p:txBody>
      </p:sp>
      <p:sp>
        <p:nvSpPr>
          <p:cNvPr id="16387" name="Rectangle 3"/>
          <p:cNvSpPr>
            <a:spLocks noGrp="1" noChangeArrowheads="1"/>
          </p:cNvSpPr>
          <p:nvPr>
            <p:ph sz="quarter" idx="4"/>
          </p:nvPr>
        </p:nvSpPr>
        <p:spPr>
          <a:xfrm>
            <a:off x="443922" y="1501140"/>
            <a:ext cx="11303578" cy="4580683"/>
          </a:xfrm>
        </p:spPr>
        <p:txBody>
          <a:bodyPr>
            <a:noAutofit/>
          </a:bodyPr>
          <a:lstStyle/>
          <a:p>
            <a:pPr marL="0" indent="0">
              <a:buNone/>
            </a:pPr>
            <a:r>
              <a:rPr lang="en-GB" sz="1600" b="1" dirty="0">
                <a:solidFill>
                  <a:schemeClr val="tx1"/>
                </a:solidFill>
              </a:rPr>
              <a:t>How would you like your data pickled?</a:t>
            </a:r>
          </a:p>
          <a:p>
            <a:pPr marL="285750" lvl="1" indent="-285750"/>
            <a:r>
              <a:rPr lang="en-GB" sz="1600" dirty="0"/>
              <a:t>Currently 5 different protocols to choose from, </a:t>
            </a:r>
            <a:r>
              <a:rPr lang="en-GB" sz="1600" dirty="0" err="1"/>
              <a:t>pickle.protocol</a:t>
            </a:r>
            <a:r>
              <a:rPr lang="en-GB" sz="1600" dirty="0"/>
              <a:t>=</a:t>
            </a:r>
            <a:r>
              <a:rPr lang="en-GB" sz="1600" b="1" dirty="0"/>
              <a:t>n</a:t>
            </a: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r>
              <a:rPr lang="en-GB" sz="1600" b="1" dirty="0">
                <a:solidFill>
                  <a:schemeClr val="tx1"/>
                </a:solidFill>
              </a:rPr>
              <a:t>The pickle module has protocol attributes.</a:t>
            </a:r>
          </a:p>
          <a:p>
            <a:pPr marL="285750" lvl="1" indent="-285750"/>
            <a:r>
              <a:rPr lang="en-GB" sz="1600" dirty="0"/>
              <a:t>HIGHEST_PROTOCOL and DEFAULT_PROTOCOL</a:t>
            </a:r>
          </a:p>
          <a:p>
            <a:pPr marL="457200" lvl="1" indent="0">
              <a:buNone/>
            </a:pPr>
            <a:endParaRPr lang="en-GB" dirty="0"/>
          </a:p>
          <a:p>
            <a:pPr lvl="1"/>
            <a:endParaRPr lang="en-GB" dirty="0"/>
          </a:p>
          <a:p>
            <a:pPr marL="457200" lvl="1" indent="0">
              <a:buNone/>
            </a:pPr>
            <a:endParaRPr lang="en-GB" sz="800" dirty="0"/>
          </a:p>
          <a:p>
            <a:endParaRPr lang="en-GB" sz="2200" b="1" dirty="0">
              <a:solidFill>
                <a:schemeClr val="tx1"/>
              </a:solidFill>
            </a:endParaRPr>
          </a:p>
          <a:p>
            <a:pPr lvl="1"/>
            <a:r>
              <a:rPr lang="en-GB" dirty="0">
                <a:solidFill>
                  <a:schemeClr val="tx1"/>
                </a:solidFill>
              </a:rPr>
              <a:t>None of these protocols are secure.</a:t>
            </a:r>
          </a:p>
        </p:txBody>
      </p:sp>
      <p:sp>
        <p:nvSpPr>
          <p:cNvPr id="16388" name="Text Box 4"/>
          <p:cNvSpPr txBox="1">
            <a:spLocks noChangeArrowheads="1"/>
          </p:cNvSpPr>
          <p:nvPr/>
        </p:nvSpPr>
        <p:spPr bwMode="auto">
          <a:xfrm>
            <a:off x="843603" y="5096821"/>
            <a:ext cx="6265857"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pickle.DEFAULT_PROTOCOL</a:t>
            </a:r>
            <a:r>
              <a:rPr lang="en-GB" sz="1800" dirty="0">
                <a:solidFill>
                  <a:schemeClr val="bg1"/>
                </a:solidFill>
                <a:latin typeface="Consolas" panose="020B0609020204030204" pitchFamily="49" charset="0"/>
                <a:cs typeface="Courier New" panose="02070309020205020404" pitchFamily="49" charset="0"/>
              </a:rPr>
              <a:t>)</a:t>
            </a:r>
            <a:endParaRPr lang="en-GB" sz="1800" dirty="0">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5" name="Picture 4" descr="Photograph of jars of pickled things such as gherkins ans peppers.">
            <a:extLst>
              <a:ext uri="{FF2B5EF4-FFF2-40B4-BE49-F238E27FC236}">
                <a16:creationId xmlns:a16="http://schemas.microsoft.com/office/drawing/2014/main" id="{8461A161-8FB7-CA6C-C8DA-F44C8BC58332}"/>
              </a:ext>
            </a:extLst>
          </p:cNvPr>
          <p:cNvPicPr>
            <a:picLocks noChangeAspect="1"/>
          </p:cNvPicPr>
          <p:nvPr/>
        </p:nvPicPr>
        <p:blipFill>
          <a:blip r:embed="rId3"/>
          <a:stretch>
            <a:fillRect/>
          </a:stretch>
        </p:blipFill>
        <p:spPr>
          <a:xfrm>
            <a:off x="10599552" y="172721"/>
            <a:ext cx="1592447" cy="6685279"/>
          </a:xfrm>
          <a:prstGeom prst="rect">
            <a:avLst/>
          </a:prstGeom>
        </p:spPr>
      </p:pic>
      <p:sp>
        <p:nvSpPr>
          <p:cNvPr id="2" name="Slide Number Placeholder 1">
            <a:extLst>
              <a:ext uri="{FF2B5EF4-FFF2-40B4-BE49-F238E27FC236}">
                <a16:creationId xmlns:a16="http://schemas.microsoft.com/office/drawing/2014/main" id="{06AD8CEF-6F9F-B022-E38D-DE18A97BB30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graphicFrame>
        <p:nvGraphicFramePr>
          <p:cNvPr id="3" name="Table 2">
            <a:extLst>
              <a:ext uri="{FF2B5EF4-FFF2-40B4-BE49-F238E27FC236}">
                <a16:creationId xmlns:a16="http://schemas.microsoft.com/office/drawing/2014/main" id="{A863BC35-71DC-2A56-5AAD-371FF9CBC5BA}"/>
              </a:ext>
            </a:extLst>
          </p:cNvPr>
          <p:cNvGraphicFramePr>
            <a:graphicFrameLocks noGrp="1"/>
          </p:cNvGraphicFramePr>
          <p:nvPr>
            <p:extLst>
              <p:ext uri="{D42A27DB-BD31-4B8C-83A1-F6EECF244321}">
                <p14:modId xmlns:p14="http://schemas.microsoft.com/office/powerpoint/2010/main" val="2586109238"/>
              </p:ext>
            </p:extLst>
          </p:nvPr>
        </p:nvGraphicFramePr>
        <p:xfrm>
          <a:off x="843603" y="2064692"/>
          <a:ext cx="8109897" cy="2420593"/>
        </p:xfrm>
        <a:graphic>
          <a:graphicData uri="http://schemas.openxmlformats.org/drawingml/2006/table">
            <a:tbl>
              <a:tblPr firstRow="1" bandRow="1">
                <a:tableStyleId>{5C22544A-7EE6-4342-B048-85BDC9FD1C3A}</a:tableStyleId>
              </a:tblPr>
              <a:tblGrid>
                <a:gridCol w="976957">
                  <a:extLst>
                    <a:ext uri="{9D8B030D-6E8A-4147-A177-3AD203B41FA5}">
                      <a16:colId xmlns:a16="http://schemas.microsoft.com/office/drawing/2014/main" val="1551974525"/>
                    </a:ext>
                  </a:extLst>
                </a:gridCol>
                <a:gridCol w="7132940">
                  <a:extLst>
                    <a:ext uri="{9D8B030D-6E8A-4147-A177-3AD203B41FA5}">
                      <a16:colId xmlns:a16="http://schemas.microsoft.com/office/drawing/2014/main" val="587885695"/>
                    </a:ext>
                  </a:extLst>
                </a:gridCol>
              </a:tblGrid>
              <a:tr h="344121">
                <a:tc>
                  <a:txBody>
                    <a:bodyPr/>
                    <a:lstStyle/>
                    <a:p>
                      <a:pPr algn="ctr"/>
                      <a:r>
                        <a:rPr lang="en-GB" sz="1600" dirty="0">
                          <a:solidFill>
                            <a:schemeClr val="tx2"/>
                          </a:solidFill>
                        </a:rPr>
                        <a:t>Protocol</a:t>
                      </a:r>
                    </a:p>
                  </a:txBody>
                  <a:tcPr marL="73273" marR="73273" marT="36637" marB="36637" anchor="ctr">
                    <a:solidFill>
                      <a:schemeClr val="accent5"/>
                    </a:solidFill>
                  </a:tcPr>
                </a:tc>
                <a:tc>
                  <a:txBody>
                    <a:bodyPr/>
                    <a:lstStyle/>
                    <a:p>
                      <a:pPr algn="ctr"/>
                      <a:r>
                        <a:rPr lang="en-GB" sz="16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0</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ASCII, backwards compatible with earlier versions of Python </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i="0" dirty="0">
                          <a:solidFill>
                            <a:schemeClr val="tx1"/>
                          </a:solidFill>
                          <a:latin typeface="+mn-lt"/>
                          <a:cs typeface="Courier New" panose="02070309020205020404" pitchFamily="49" charset="0"/>
                        </a:rPr>
                        <a:t>1</a:t>
                      </a: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Binary format, also backwards compatible </a:t>
                      </a:r>
                      <a:endParaRPr lang="en-US" altLang="en-US" sz="1600" dirty="0">
                        <a:latin typeface="+mn-lt"/>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2</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Added in Python 2.3.  Efficient pickling of classes</a:t>
                      </a:r>
                      <a:endParaRPr lang="en-US" altLang="en-US" sz="1600" dirty="0">
                        <a:latin typeface="+mn-lt"/>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3</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Added in Python 3.0.  Not backward compatible </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4</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latin typeface="+mn-lt"/>
                        </a:rPr>
                        <a:t>Added in Python 3.4.  Very large objects and more kinds of objects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5</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Added in Python 3.8   Support for out-of-band data </a:t>
                      </a:r>
                      <a:endParaRPr lang="en-US" altLang="en-US" sz="1600" dirty="0">
                        <a:latin typeface="+mn-lt"/>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bl>
          </a:graphicData>
        </a:graphic>
      </p:graphicFrame>
      <p:sp>
        <p:nvSpPr>
          <p:cNvPr id="4" name="TextBox 3">
            <a:extLst>
              <a:ext uri="{FF2B5EF4-FFF2-40B4-BE49-F238E27FC236}">
                <a16:creationId xmlns:a16="http://schemas.microsoft.com/office/drawing/2014/main" id="{4EC73B61-AA83-64F2-7D13-E4609FD00861}"/>
              </a:ext>
            </a:extLst>
          </p:cNvPr>
          <p:cNvSpPr txBox="1"/>
          <p:nvPr/>
        </p:nvSpPr>
        <p:spPr>
          <a:xfrm>
            <a:off x="7386745" y="5686341"/>
            <a:ext cx="2115395"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Preferred protocol</a:t>
            </a:r>
          </a:p>
        </p:txBody>
      </p:sp>
      <p:sp>
        <p:nvSpPr>
          <p:cNvPr id="6" name="Line 11">
            <a:extLst>
              <a:ext uri="{FF2B5EF4-FFF2-40B4-BE49-F238E27FC236}">
                <a16:creationId xmlns:a16="http://schemas.microsoft.com/office/drawing/2014/main" id="{698F703A-6079-F9B9-DFCC-00CD5DB21916}"/>
              </a:ext>
            </a:extLst>
          </p:cNvPr>
          <p:cNvSpPr>
            <a:spLocks noChangeShapeType="1"/>
          </p:cNvSpPr>
          <p:nvPr/>
        </p:nvSpPr>
        <p:spPr bwMode="auto">
          <a:xfrm flipH="1" flipV="1">
            <a:off x="6942245" y="5875020"/>
            <a:ext cx="432300" cy="289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9A2E98DA-1BAB-DC84-9582-DA5D22B697F4}"/>
              </a:ext>
            </a:extLst>
          </p:cNvPr>
          <p:cNvSpPr/>
          <p:nvPr/>
        </p:nvSpPr>
        <p:spPr>
          <a:xfrm>
            <a:off x="3906965" y="5693961"/>
            <a:ext cx="2935795" cy="28990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224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Build some shelves</a:t>
            </a:r>
          </a:p>
        </p:txBody>
      </p:sp>
      <p:sp>
        <p:nvSpPr>
          <p:cNvPr id="17411" name="Rectangle 3"/>
          <p:cNvSpPr>
            <a:spLocks noGrp="1" noChangeArrowheads="1"/>
          </p:cNvSpPr>
          <p:nvPr>
            <p:ph sz="quarter" idx="4"/>
          </p:nvPr>
        </p:nvSpPr>
        <p:spPr/>
        <p:txBody>
          <a:bodyPr/>
          <a:lstStyle/>
          <a:p>
            <a:pPr marL="0" indent="0">
              <a:buNone/>
            </a:pPr>
            <a:r>
              <a:rPr lang="en-GB" b="1" dirty="0">
                <a:solidFill>
                  <a:schemeClr val="tx1"/>
                </a:solidFill>
              </a:rPr>
              <a:t>We often wish to dump keyed structures.</a:t>
            </a:r>
          </a:p>
          <a:p>
            <a:pPr marL="0" indent="0">
              <a:buNone/>
            </a:pPr>
            <a:r>
              <a:rPr lang="en-GB" b="1" dirty="0">
                <a:solidFill>
                  <a:schemeClr val="tx1"/>
                </a:solidFill>
              </a:rPr>
              <a:t>A</a:t>
            </a:r>
            <a:r>
              <a:rPr lang="en-GB" b="1" dirty="0"/>
              <a:t> </a:t>
            </a:r>
            <a:r>
              <a:rPr lang="en-GB" b="1" dirty="0">
                <a:solidFill>
                  <a:srgbClr val="0000C8"/>
                </a:solidFill>
              </a:rPr>
              <a:t>shelve</a:t>
            </a:r>
            <a:r>
              <a:rPr lang="en-GB" b="1" dirty="0"/>
              <a:t> </a:t>
            </a:r>
            <a:r>
              <a:rPr lang="en-GB" b="1" dirty="0">
                <a:solidFill>
                  <a:schemeClr val="tx1"/>
                </a:solidFill>
              </a:rPr>
              <a:t>is a keyed pickle dumped to a database:</a:t>
            </a:r>
          </a:p>
          <a:p>
            <a:pPr marL="285750" lvl="1" indent="-285750"/>
            <a:r>
              <a:rPr lang="en-GB" sz="1800" dirty="0"/>
              <a:t>Looks just like an ordinary dictionary.</a:t>
            </a:r>
          </a:p>
          <a:p>
            <a:pPr marL="285750" lvl="1" indent="-285750"/>
            <a:r>
              <a:rPr lang="en-GB" sz="1800" dirty="0"/>
              <a:t>Uses a simple bundled database system, usually </a:t>
            </a:r>
            <a:r>
              <a:rPr lang="en-GB" sz="1800" b="0" dirty="0" err="1">
                <a:solidFill>
                  <a:srgbClr val="0000C8"/>
                </a:solidFill>
              </a:rPr>
              <a:t>dbm</a:t>
            </a:r>
            <a:r>
              <a:rPr lang="en-GB" sz="1800" b="0" dirty="0">
                <a:solidFill>
                  <a:srgbClr val="0000C8"/>
                </a:solidFill>
              </a:rPr>
              <a:t>.</a:t>
            </a:r>
          </a:p>
          <a:p>
            <a:pPr marL="285750" lvl="1" indent="-285750"/>
            <a:r>
              <a:rPr lang="en-GB" sz="1800" dirty="0"/>
              <a:t>You only need methods:</a:t>
            </a:r>
            <a:r>
              <a:rPr lang="en-GB" sz="1800" b="0" dirty="0">
                <a:solidFill>
                  <a:srgbClr val="0000C8"/>
                </a:solidFill>
              </a:rPr>
              <a:t> </a:t>
            </a:r>
            <a:r>
              <a:rPr lang="en-GB" sz="1800" b="0" dirty="0">
                <a:latin typeface="Courier New" panose="02070309020205020404" pitchFamily="49" charset="0"/>
                <a:cs typeface="Courier New" panose="02070309020205020404" pitchFamily="49" charset="0"/>
              </a:rPr>
              <a:t>open()</a:t>
            </a:r>
            <a:r>
              <a:rPr lang="en-GB" sz="1800" b="0" dirty="0"/>
              <a:t>, </a:t>
            </a:r>
            <a:r>
              <a:rPr lang="en-GB" sz="1800" b="0" dirty="0">
                <a:latin typeface="Courier New" panose="02070309020205020404" pitchFamily="49" charset="0"/>
                <a:cs typeface="Courier New" panose="02070309020205020404" pitchFamily="49" charset="0"/>
              </a:rPr>
              <a:t>sync()</a:t>
            </a:r>
            <a:r>
              <a:rPr lang="en-GB" sz="1800" b="0" dirty="0">
                <a:latin typeface="+mn-lt"/>
              </a:rPr>
              <a:t>, </a:t>
            </a:r>
            <a:r>
              <a:rPr lang="en-GB" sz="1800" b="0" dirty="0">
                <a:latin typeface="Courier New" panose="02070309020205020404" pitchFamily="49" charset="0"/>
                <a:cs typeface="Courier New" panose="02070309020205020404" pitchFamily="49" charset="0"/>
              </a:rPr>
              <a:t>close()</a:t>
            </a:r>
          </a:p>
        </p:txBody>
      </p:sp>
      <p:sp>
        <p:nvSpPr>
          <p:cNvPr id="17412" name="Text Box 4"/>
          <p:cNvSpPr txBox="1">
            <a:spLocks noChangeArrowheads="1"/>
          </p:cNvSpPr>
          <p:nvPr/>
        </p:nvSpPr>
        <p:spPr bwMode="auto">
          <a:xfrm>
            <a:off x="797499" y="3365836"/>
            <a:ext cx="3884291" cy="14747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shelve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 = 'London'</a:t>
            </a:r>
          </a:p>
          <a:p>
            <a:pPr>
              <a:spcBef>
                <a:spcPct val="0"/>
              </a:spcBef>
            </a:pP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7413" name="Text Box 5"/>
          <p:cNvSpPr txBox="1">
            <a:spLocks noChangeArrowheads="1"/>
          </p:cNvSpPr>
          <p:nvPr/>
        </p:nvSpPr>
        <p:spPr bwMode="auto">
          <a:xfrm>
            <a:off x="797501" y="5250330"/>
            <a:ext cx="3884290" cy="92551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19" name="Picture 18" descr="A photograph of filled jars standing on a set of shelves.">
            <a:extLst>
              <a:ext uri="{FF2B5EF4-FFF2-40B4-BE49-F238E27FC236}">
                <a16:creationId xmlns:a16="http://schemas.microsoft.com/office/drawing/2014/main" id="{A4F6A57B-9F29-43F0-1C3C-47AFF6975128}"/>
              </a:ext>
            </a:extLst>
          </p:cNvPr>
          <p:cNvPicPr>
            <a:picLocks noChangeAspect="1"/>
          </p:cNvPicPr>
          <p:nvPr/>
        </p:nvPicPr>
        <p:blipFill>
          <a:blip r:embed="rId3"/>
          <a:stretch>
            <a:fillRect/>
          </a:stretch>
        </p:blipFill>
        <p:spPr>
          <a:xfrm>
            <a:off x="10670216" y="158496"/>
            <a:ext cx="1521784" cy="6699504"/>
          </a:xfrm>
          <a:prstGeom prst="rect">
            <a:avLst/>
          </a:prstGeom>
        </p:spPr>
      </p:pic>
      <p:sp>
        <p:nvSpPr>
          <p:cNvPr id="2" name="Slide Number Placeholder 1">
            <a:extLst>
              <a:ext uri="{FF2B5EF4-FFF2-40B4-BE49-F238E27FC236}">
                <a16:creationId xmlns:a16="http://schemas.microsoft.com/office/drawing/2014/main" id="{1D2BE07F-C6E1-8522-C54D-3433188F67A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3" name="TextBox 2">
            <a:extLst>
              <a:ext uri="{FF2B5EF4-FFF2-40B4-BE49-F238E27FC236}">
                <a16:creationId xmlns:a16="http://schemas.microsoft.com/office/drawing/2014/main" id="{6C0C680D-9DD1-EEF3-145F-196E88E3363A}"/>
              </a:ext>
            </a:extLst>
          </p:cNvPr>
          <p:cNvSpPr txBox="1"/>
          <p:nvPr/>
        </p:nvSpPr>
        <p:spPr>
          <a:xfrm>
            <a:off x="5035366" y="5779867"/>
            <a:ext cx="3750493" cy="369332"/>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close() does a sync() like a commit</a:t>
            </a:r>
          </a:p>
        </p:txBody>
      </p:sp>
      <p:sp>
        <p:nvSpPr>
          <p:cNvPr id="4" name="Line 11">
            <a:extLst>
              <a:ext uri="{FF2B5EF4-FFF2-40B4-BE49-F238E27FC236}">
                <a16:creationId xmlns:a16="http://schemas.microsoft.com/office/drawing/2014/main" id="{61348E9E-AE6C-245A-CB01-A419052102CA}"/>
              </a:ext>
            </a:extLst>
          </p:cNvPr>
          <p:cNvSpPr>
            <a:spLocks noChangeShapeType="1"/>
          </p:cNvSpPr>
          <p:nvPr/>
        </p:nvSpPr>
        <p:spPr bwMode="auto">
          <a:xfrm flipH="1" flipV="1">
            <a:off x="2179907" y="5964533"/>
            <a:ext cx="2855460" cy="10277"/>
          </a:xfrm>
          <a:prstGeom prst="line">
            <a:avLst/>
          </a:prstGeom>
          <a:noFill/>
          <a:ln w="19050">
            <a:solidFill>
              <a:schemeClr val="accent4">
                <a:lumMod val="40000"/>
                <a:lumOff val="6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147C5D1A-0E1E-498B-4D7A-C1BCA29F4ADC}"/>
              </a:ext>
            </a:extLst>
          </p:cNvPr>
          <p:cNvSpPr/>
          <p:nvPr/>
        </p:nvSpPr>
        <p:spPr>
          <a:xfrm>
            <a:off x="1248762" y="5838925"/>
            <a:ext cx="931145" cy="289908"/>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503A20A-A1CE-4438-9FCF-0510F748F0A4}"/>
              </a:ext>
            </a:extLst>
          </p:cNvPr>
          <p:cNvSpPr txBox="1"/>
          <p:nvPr/>
        </p:nvSpPr>
        <p:spPr>
          <a:xfrm>
            <a:off x="5035367" y="3636310"/>
            <a:ext cx="332123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No mode or file suffix required</a:t>
            </a:r>
          </a:p>
        </p:txBody>
      </p:sp>
      <p:sp>
        <p:nvSpPr>
          <p:cNvPr id="7" name="Line 11">
            <a:extLst>
              <a:ext uri="{FF2B5EF4-FFF2-40B4-BE49-F238E27FC236}">
                <a16:creationId xmlns:a16="http://schemas.microsoft.com/office/drawing/2014/main" id="{83C63108-5155-C373-D6AE-B9DF60CACE59}"/>
              </a:ext>
            </a:extLst>
          </p:cNvPr>
          <p:cNvSpPr>
            <a:spLocks noChangeShapeType="1"/>
          </p:cNvSpPr>
          <p:nvPr/>
        </p:nvSpPr>
        <p:spPr bwMode="auto">
          <a:xfrm flipH="1">
            <a:off x="4427218" y="3857431"/>
            <a:ext cx="608148"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1F548EDA-D451-D98E-C083-8A3864E63439}"/>
              </a:ext>
            </a:extLst>
          </p:cNvPr>
          <p:cNvSpPr/>
          <p:nvPr/>
        </p:nvSpPr>
        <p:spPr>
          <a:xfrm>
            <a:off x="2362200" y="3699198"/>
            <a:ext cx="2065017" cy="27052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89AB55B-61D8-F976-2FB5-BC055BD2F897}"/>
              </a:ext>
            </a:extLst>
          </p:cNvPr>
          <p:cNvSpPr txBox="1"/>
          <p:nvPr/>
        </p:nvSpPr>
        <p:spPr>
          <a:xfrm>
            <a:off x="5035365" y="4471292"/>
            <a:ext cx="3321235" cy="369332"/>
          </a:xfrm>
          <a:prstGeom prst="rect">
            <a:avLst/>
          </a:prstGeom>
          <a:solidFill>
            <a:schemeClr val="accent2">
              <a:lumMod val="40000"/>
              <a:lumOff val="60000"/>
            </a:schemeClr>
          </a:solidFill>
          <a:ln>
            <a:solidFill>
              <a:schemeClr val="accent1">
                <a:lumMod val="40000"/>
                <a:lumOff val="60000"/>
              </a:schemeClr>
            </a:solidFill>
          </a:ln>
        </p:spPr>
        <p:txBody>
          <a:bodyPr wrap="square" rtlCol="0">
            <a:spAutoFit/>
          </a:bodyPr>
          <a:lstStyle/>
          <a:p>
            <a:r>
              <a:rPr lang="en-GB" dirty="0"/>
              <a:t>Same syntax as standard </a:t>
            </a:r>
            <a:r>
              <a:rPr lang="en-GB" dirty="0" err="1"/>
              <a:t>dict</a:t>
            </a:r>
            <a:endParaRPr lang="en-GB" dirty="0"/>
          </a:p>
        </p:txBody>
      </p:sp>
      <p:sp>
        <p:nvSpPr>
          <p:cNvPr id="10" name="Line 11">
            <a:extLst>
              <a:ext uri="{FF2B5EF4-FFF2-40B4-BE49-F238E27FC236}">
                <a16:creationId xmlns:a16="http://schemas.microsoft.com/office/drawing/2014/main" id="{CB157D96-2F55-1E52-0195-5FEE8A29C3E7}"/>
              </a:ext>
            </a:extLst>
          </p:cNvPr>
          <p:cNvSpPr>
            <a:spLocks noChangeShapeType="1"/>
          </p:cNvSpPr>
          <p:nvPr/>
        </p:nvSpPr>
        <p:spPr bwMode="auto">
          <a:xfrm flipH="1" flipV="1">
            <a:off x="1958354" y="4249712"/>
            <a:ext cx="3077011" cy="423933"/>
          </a:xfrm>
          <a:prstGeom prst="line">
            <a:avLst/>
          </a:prstGeom>
          <a:noFill/>
          <a:ln w="19050">
            <a:solidFill>
              <a:schemeClr val="accent2">
                <a:lumMod val="40000"/>
                <a:lumOff val="6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EA36C555-12BA-0121-A3FE-C824EDCD0F34}"/>
              </a:ext>
            </a:extLst>
          </p:cNvPr>
          <p:cNvSpPr/>
          <p:nvPr/>
        </p:nvSpPr>
        <p:spPr>
          <a:xfrm>
            <a:off x="871126" y="3974923"/>
            <a:ext cx="1054211" cy="270528"/>
          </a:xfrm>
          <a:prstGeom prst="roundRect">
            <a:avLst/>
          </a:prstGeom>
          <a:noFill/>
          <a:ln w="254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46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Compression</a:t>
            </a:r>
          </a:p>
        </p:txBody>
      </p:sp>
      <p:sp>
        <p:nvSpPr>
          <p:cNvPr id="18435" name="Rectangle 3"/>
          <p:cNvSpPr>
            <a:spLocks noGrp="1" noChangeArrowheads="1"/>
          </p:cNvSpPr>
          <p:nvPr>
            <p:ph sz="quarter" idx="4"/>
          </p:nvPr>
        </p:nvSpPr>
        <p:spPr/>
        <p:txBody>
          <a:bodyPr/>
          <a:lstStyle/>
          <a:p>
            <a:pPr marL="0" indent="0">
              <a:buNone/>
            </a:pPr>
            <a:r>
              <a:rPr lang="en-GB" b="1" dirty="0">
                <a:solidFill>
                  <a:schemeClr val="tx1"/>
                </a:solidFill>
              </a:rPr>
              <a:t>The standard library includes several modules to compress files. </a:t>
            </a:r>
          </a:p>
          <a:p>
            <a:pPr marL="285750" lvl="1" indent="-285750"/>
            <a:r>
              <a:rPr lang="en-GB" sz="1800" dirty="0"/>
              <a:t>One popular module is </a:t>
            </a:r>
            <a:r>
              <a:rPr lang="en-GB" sz="1800" dirty="0" err="1"/>
              <a:t>gzip</a:t>
            </a:r>
            <a:r>
              <a:rPr lang="en-GB" sz="1800" dirty="0"/>
              <a:t> which provides its own open() function.</a:t>
            </a:r>
          </a:p>
          <a:p>
            <a:pPr marL="285750" lvl="1" indent="-285750"/>
            <a:r>
              <a:rPr lang="en-GB" sz="1800" dirty="0"/>
              <a:t>Then call the usual methods on the file handle.</a:t>
            </a:r>
          </a:p>
          <a:p>
            <a:pPr marL="285750" lvl="1" indent="-285750"/>
            <a:r>
              <a:rPr lang="en-GB" sz="1800" dirty="0"/>
              <a:t>Often used with pickles.</a:t>
            </a:r>
          </a:p>
        </p:txBody>
      </p:sp>
      <p:sp>
        <p:nvSpPr>
          <p:cNvPr id="18436" name="Text Box 4"/>
          <p:cNvSpPr txBox="1">
            <a:spLocks noChangeArrowheads="1"/>
          </p:cNvSpPr>
          <p:nvPr/>
        </p:nvSpPr>
        <p:spPr bwMode="auto">
          <a:xfrm>
            <a:off x="842838" y="2997079"/>
            <a:ext cx="5253161"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a:solidFill>
                  <a:schemeClr val="bg1"/>
                </a:solidFill>
                <a:latin typeface="Consolas" panose="020B0609020204030204" pitchFamily="49" charset="0"/>
                <a:cs typeface="Courier New" panose="02070309020205020404" pitchFamily="49" charset="0"/>
              </a:rPr>
              <a:t>import </a:t>
            </a:r>
            <a:r>
              <a:rPr lang="en-GB" sz="1800" dirty="0" err="1">
                <a:solidFill>
                  <a:schemeClr val="bg1"/>
                </a:solidFill>
                <a:latin typeface="Consolas" panose="020B0609020204030204" pitchFamily="49" charset="0"/>
                <a:cs typeface="Courier New" panose="02070309020205020404" pitchFamily="49" charset="0"/>
              </a:rPr>
              <a:t>gzip</a:t>
            </a: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a:t>
            </a:r>
            <a:r>
              <a:rPr lang="en-GB" sz="1800" b="1" dirty="0" err="1">
                <a:solidFill>
                  <a:schemeClr val="accent1"/>
                </a:solidFill>
                <a:latin typeface="Consolas" panose="020B0609020204030204" pitchFamily="49" charset="0"/>
                <a:cs typeface="Courier New" panose="02070309020205020404" pitchFamily="49" charset="0"/>
              </a:rPr>
              <a:t>gzip.open</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capitals.</a:t>
            </a:r>
            <a:r>
              <a:rPr lang="en-GB" sz="1800" b="1" dirty="0" err="1">
                <a:solidFill>
                  <a:schemeClr val="accent2"/>
                </a:solidFill>
                <a:latin typeface="Consolas" panose="020B0609020204030204" pitchFamily="49" charset="0"/>
                <a:cs typeface="Courier New" panose="02070309020205020404" pitchFamily="49" charset="0"/>
              </a:rPr>
              <a:t>pgz</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accent3"/>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8437" name="Text Box 5"/>
          <p:cNvSpPr txBox="1">
            <a:spLocks noChangeArrowheads="1"/>
          </p:cNvSpPr>
          <p:nvPr/>
        </p:nvSpPr>
        <p:spPr bwMode="auto">
          <a:xfrm>
            <a:off x="842838" y="4679699"/>
            <a:ext cx="5253160"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a:solidFill>
                  <a:schemeClr val="bg1"/>
                </a:solidFill>
                <a:latin typeface="Consolas" panose="020B0609020204030204" pitchFamily="49" charset="0"/>
                <a:cs typeface="Courier New" panose="02070309020205020404" pitchFamily="49" charset="0"/>
              </a:rPr>
              <a:t>import </a:t>
            </a:r>
            <a:r>
              <a:rPr lang="en-GB" sz="1800" dirty="0" err="1">
                <a:solidFill>
                  <a:schemeClr val="bg1"/>
                </a:solidFill>
                <a:latin typeface="Consolas" panose="020B0609020204030204" pitchFamily="49" charset="0"/>
                <a:cs typeface="Courier New" panose="02070309020205020404" pitchFamily="49" charset="0"/>
              </a:rPr>
              <a:t>gzip</a:t>
            </a: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fh_in</a:t>
            </a:r>
            <a:r>
              <a:rPr lang="en-GB" sz="1800" dirty="0">
                <a:solidFill>
                  <a:schemeClr val="bg1"/>
                </a:solidFill>
                <a:latin typeface="Consolas" panose="020B0609020204030204" pitchFamily="49" charset="0"/>
                <a:cs typeface="Courier New" panose="02070309020205020404" pitchFamily="49" charset="0"/>
              </a:rPr>
              <a:t> = </a:t>
            </a:r>
            <a:r>
              <a:rPr lang="en-GB" sz="1800" b="1" dirty="0" err="1">
                <a:solidFill>
                  <a:schemeClr val="accent1"/>
                </a:solidFill>
                <a:latin typeface="Consolas" panose="020B0609020204030204" pitchFamily="49" charset="0"/>
                <a:cs typeface="Courier New" panose="02070309020205020404" pitchFamily="49" charset="0"/>
              </a:rPr>
              <a:t>gzip.open</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capitals.</a:t>
            </a:r>
            <a:r>
              <a:rPr lang="en-GB" sz="1800" b="1" dirty="0" err="1">
                <a:solidFill>
                  <a:schemeClr val="accent2"/>
                </a:solidFill>
                <a:latin typeface="Consolas" panose="020B0609020204030204" pitchFamily="49" charset="0"/>
                <a:cs typeface="Courier New" panose="02070309020205020404" pitchFamily="49" charset="0"/>
              </a:rPr>
              <a:t>pgz</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accent3"/>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fh_in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fh_in.close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B5336C97-56CE-CB34-7119-41592A1343E8}"/>
              </a:ext>
            </a:extLst>
          </p:cNvPr>
          <p:cNvSpPr>
            <a:spLocks noGrp="1"/>
          </p:cNvSpPr>
          <p:nvPr>
            <p:ph type="sldNum" sz="quarter" idx="12"/>
          </p:nvPr>
        </p:nvSpPr>
        <p:spPr/>
        <p:txBody>
          <a:bodyPr/>
          <a:lstStyle/>
          <a:p>
            <a:fld id="{F3469444-D02B-D446-9CF8-19DEDDE073D1}" type="slidenum">
              <a:rPr lang="en-US" smtClean="0"/>
              <a:pPr/>
              <a:t>19</a:t>
            </a:fld>
            <a:endParaRPr lang="en-US" dirty="0"/>
          </a:p>
        </p:txBody>
      </p:sp>
      <p:pic>
        <p:nvPicPr>
          <p:cNvPr id="8" name="Picture 7" descr="A green and black square with a black background&#10;&#10;AI-generated content may be incorrect.">
            <a:extLst>
              <a:ext uri="{FF2B5EF4-FFF2-40B4-BE49-F238E27FC236}">
                <a16:creationId xmlns:a16="http://schemas.microsoft.com/office/drawing/2014/main" id="{5A4DFB05-05A8-6438-4EFB-27F695247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094" y="3429000"/>
            <a:ext cx="5548872" cy="2362934"/>
          </a:xfrm>
          <a:prstGeom prst="rect">
            <a:avLst/>
          </a:prstGeom>
        </p:spPr>
      </p:pic>
    </p:spTree>
    <p:extLst>
      <p:ext uri="{BB962C8B-B14F-4D97-AF65-F5344CB8AC3E}">
        <p14:creationId xmlns:p14="http://schemas.microsoft.com/office/powerpoint/2010/main" val="256492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indent="-285750">
              <a:lnSpc>
                <a:spcPct val="110000"/>
              </a:lnSpc>
              <a:buFont typeface="Arial" panose="020B0604020202020204" pitchFamily="34" charset="0"/>
              <a:buChar char="•"/>
            </a:pPr>
            <a:r>
              <a:rPr lang="en-GB" dirty="0"/>
              <a:t>Write code that reads and writes data sequentially and randomly to and from text and binary files</a:t>
            </a:r>
          </a:p>
          <a:p>
            <a:pPr marL="285750" indent="-285750">
              <a:lnSpc>
                <a:spcPct val="110000"/>
              </a:lnSpc>
              <a:buFont typeface="Arial" panose="020B0604020202020204" pitchFamily="34" charset="0"/>
              <a:buChar char="•"/>
            </a:pPr>
            <a:r>
              <a:rPr lang="en-GB" dirty="0"/>
              <a:t>Understand how to read and write to standard streams</a:t>
            </a:r>
          </a:p>
          <a:p>
            <a:pPr marL="285750" indent="-285750">
              <a:lnSpc>
                <a:spcPct val="110000"/>
              </a:lnSpc>
              <a:buFont typeface="Arial" panose="020B0604020202020204" pitchFamily="34" charset="0"/>
              <a:buChar char="•"/>
            </a:pPr>
            <a:r>
              <a:rPr lang="en-GB" dirty="0"/>
              <a:t>Preserve complex objects using Pickles and Shelves</a:t>
            </a:r>
          </a:p>
          <a:p>
            <a:pPr marL="285750" indent="-285750">
              <a:lnSpc>
                <a:spcPct val="110000"/>
              </a:lnSpc>
              <a:buFont typeface="Arial" panose="020B0604020202020204" pitchFamily="34" charset="0"/>
              <a:buChar char="•"/>
            </a:pPr>
            <a:r>
              <a:rPr lang="en-GB" dirty="0"/>
              <a:t>Use compression techniques to reduce file footprints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Other compression modules</a:t>
            </a:r>
          </a:p>
        </p:txBody>
      </p:sp>
      <p:sp>
        <p:nvSpPr>
          <p:cNvPr id="2" name="Text Placeholder 1"/>
          <p:cNvSpPr>
            <a:spLocks noGrp="1"/>
          </p:cNvSpPr>
          <p:nvPr>
            <p:ph type="body" sz="quarter" idx="14"/>
          </p:nvPr>
        </p:nvSpPr>
        <p:spPr/>
        <p:txBody>
          <a:bodyPr>
            <a:normAutofit/>
          </a:bodyPr>
          <a:lstStyle/>
          <a:p>
            <a:pPr marL="0" indent="0">
              <a:buNone/>
            </a:pPr>
            <a:r>
              <a:rPr lang="en-GB" b="1" dirty="0"/>
              <a:t>Compression/decompression Modules</a:t>
            </a:r>
            <a:endParaRPr lang="en-GB" b="1" dirty="0">
              <a:solidFill>
                <a:schemeClr val="tx1"/>
              </a:solidFill>
            </a:endParaRPr>
          </a:p>
          <a:p>
            <a:pPr marL="285750" indent="-285750">
              <a:buFont typeface="Arial" panose="020B0604020202020204" pitchFamily="34" charset="0"/>
              <a:buChar char="•"/>
            </a:pPr>
            <a:r>
              <a:rPr lang="en-GB" dirty="0">
                <a:solidFill>
                  <a:schemeClr val="tx1"/>
                </a:solidFill>
              </a:rPr>
              <a:t>All modules are in the Python Std Library</a:t>
            </a:r>
          </a:p>
          <a:p>
            <a:pPr marL="285750" indent="-285750">
              <a:buFont typeface="Arial" panose="020B0604020202020204" pitchFamily="34" charset="0"/>
              <a:buChar char="•"/>
            </a:pPr>
            <a:r>
              <a:rPr lang="en-GB" dirty="0"/>
              <a:t>Supports compression/decompression in memory or to/from files</a:t>
            </a: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457200" lvl="1" indent="-457200">
              <a:buNone/>
            </a:pPr>
            <a:endParaRPr lang="en-GB" dirty="0"/>
          </a:p>
          <a:p>
            <a:pPr lvl="1"/>
            <a:endParaRPr lang="en-GB" dirty="0"/>
          </a:p>
          <a:p>
            <a:pPr lvl="1"/>
            <a:endParaRPr lang="en-GB" dirty="0"/>
          </a:p>
          <a:p>
            <a:pPr lvl="1"/>
            <a:endParaRPr lang="en-GB" dirty="0"/>
          </a:p>
          <a:p>
            <a:pPr lvl="1"/>
            <a:endParaRPr lang="en-GB" dirty="0"/>
          </a:p>
        </p:txBody>
      </p:sp>
      <p:sp>
        <p:nvSpPr>
          <p:cNvPr id="8" name="Text Placeholder 7">
            <a:extLst>
              <a:ext uri="{FF2B5EF4-FFF2-40B4-BE49-F238E27FC236}">
                <a16:creationId xmlns:a16="http://schemas.microsoft.com/office/drawing/2014/main" id="{D72AFF62-BBAE-63EC-C0B2-5E1DDD0F82D8}"/>
              </a:ext>
            </a:extLst>
          </p:cNvPr>
          <p:cNvSpPr>
            <a:spLocks noGrp="1"/>
          </p:cNvSpPr>
          <p:nvPr>
            <p:ph type="body" sz="quarter" idx="15"/>
          </p:nvPr>
        </p:nvSpPr>
        <p:spPr>
          <a:xfrm>
            <a:off x="6108121" y="1733108"/>
            <a:ext cx="5639958" cy="4061405"/>
          </a:xfrm>
        </p:spPr>
        <p:txBody>
          <a:bodyPr/>
          <a:lstStyle/>
          <a:p>
            <a:r>
              <a:rPr lang="en-GB" b="1" dirty="0"/>
              <a:t>Example – Reading a Tar Archive</a:t>
            </a:r>
          </a:p>
          <a:p>
            <a:pPr marL="285750" indent="-285750">
              <a:buFont typeface="Arial" panose="020B0604020202020204" pitchFamily="34" charset="0"/>
              <a:buChar char="•"/>
            </a:pPr>
            <a:r>
              <a:rPr lang="en-GB" dirty="0"/>
              <a:t>How to </a:t>
            </a:r>
            <a:r>
              <a:rPr lang="en-GB" b="1" dirty="0">
                <a:solidFill>
                  <a:schemeClr val="accent1"/>
                </a:solidFill>
              </a:rPr>
              <a:t>open/close</a:t>
            </a:r>
            <a:r>
              <a:rPr lang="en-GB" dirty="0"/>
              <a:t> and inspect a .tar/.</a:t>
            </a:r>
            <a:r>
              <a:rPr lang="en-GB" dirty="0" err="1"/>
              <a:t>tgz</a:t>
            </a:r>
            <a:r>
              <a:rPr lang="en-GB" dirty="0"/>
              <a:t> </a:t>
            </a:r>
          </a:p>
          <a:p>
            <a:pPr marL="285750" indent="-285750">
              <a:buFont typeface="Arial" panose="020B0604020202020204" pitchFamily="34" charset="0"/>
              <a:buChar char="•"/>
            </a:pPr>
            <a:r>
              <a:rPr lang="en-GB" dirty="0"/>
              <a:t>Uses </a:t>
            </a:r>
            <a:r>
              <a:rPr lang="en-GB" b="1" dirty="0" err="1">
                <a:solidFill>
                  <a:schemeClr val="accent2"/>
                </a:solidFill>
              </a:rPr>
              <a:t>tarfile.is_tarfile</a:t>
            </a:r>
            <a:r>
              <a:rPr lang="en-GB" b="1" dirty="0">
                <a:solidFill>
                  <a:schemeClr val="accent2"/>
                </a:solidFill>
              </a:rPr>
              <a:t>() </a:t>
            </a:r>
            <a:r>
              <a:rPr lang="en-GB" dirty="0"/>
              <a:t>to validate file </a:t>
            </a:r>
          </a:p>
          <a:p>
            <a:pPr marL="285750" indent="-285750">
              <a:buFont typeface="Arial" panose="020B0604020202020204" pitchFamily="34" charset="0"/>
              <a:buChar char="•"/>
            </a:pPr>
            <a:r>
              <a:rPr lang="en-GB" dirty="0"/>
              <a:t>Iterates through members using </a:t>
            </a:r>
            <a:r>
              <a:rPr lang="en-GB" b="1" dirty="0" err="1">
                <a:solidFill>
                  <a:schemeClr val="accent3"/>
                </a:solidFill>
              </a:rPr>
              <a:t>getmembers</a:t>
            </a:r>
            <a:r>
              <a:rPr lang="en-GB" b="1" dirty="0">
                <a:solidFill>
                  <a:schemeClr val="accent3"/>
                </a:solidFill>
              </a:rPr>
              <a:t>()</a:t>
            </a:r>
          </a:p>
          <a:p>
            <a:endParaRPr lang="en-GB" dirty="0"/>
          </a:p>
        </p:txBody>
      </p:sp>
      <p:sp>
        <p:nvSpPr>
          <p:cNvPr id="6" name="Slide Number Placeholder 5">
            <a:extLst>
              <a:ext uri="{FF2B5EF4-FFF2-40B4-BE49-F238E27FC236}">
                <a16:creationId xmlns:a16="http://schemas.microsoft.com/office/drawing/2014/main" id="{269F1B86-A55A-F8A0-FF1C-1873BB082D03}"/>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4" name="TextBox 3"/>
          <p:cNvSpPr txBox="1"/>
          <p:nvPr/>
        </p:nvSpPr>
        <p:spPr>
          <a:xfrm>
            <a:off x="6108121" y="3351867"/>
            <a:ext cx="5870519" cy="3046988"/>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solidFill>
                  <a:schemeClr val="bg1"/>
                </a:solidFill>
                <a:latin typeface="Consolas" panose="020B0609020204030204" pitchFamily="49" charset="0"/>
                <a:cs typeface="Courier New" pitchFamily="49" charset="0"/>
              </a:rPr>
              <a:t>import tarfile</a:t>
            </a:r>
          </a:p>
          <a:p>
            <a:r>
              <a:rPr lang="en-GB" sz="1600" dirty="0">
                <a:solidFill>
                  <a:schemeClr val="bg1"/>
                </a:solidFill>
                <a:latin typeface="Consolas" panose="020B0609020204030204" pitchFamily="49" charset="0"/>
                <a:cs typeface="Courier New" pitchFamily="49" charset="0"/>
              </a:rPr>
              <a:t>import time</a:t>
            </a:r>
          </a:p>
          <a:p>
            <a:endParaRPr lang="en-GB" sz="1600" dirty="0">
              <a:solidFill>
                <a:schemeClr val="bg1"/>
              </a:solidFill>
              <a:latin typeface="Consolas" panose="020B0609020204030204" pitchFamily="49" charset="0"/>
              <a:cs typeface="Courier New" pitchFamily="49" charset="0"/>
            </a:endParaRPr>
          </a:p>
          <a:p>
            <a:r>
              <a:rPr lang="en-GB" sz="1600" dirty="0">
                <a:solidFill>
                  <a:schemeClr val="bg1"/>
                </a:solidFill>
                <a:latin typeface="Consolas" panose="020B0609020204030204" pitchFamily="49" charset="0"/>
                <a:cs typeface="Courier New" pitchFamily="49" charset="0"/>
              </a:rPr>
              <a:t>filename = 'qapyth3_linux.tgz'</a:t>
            </a:r>
          </a:p>
          <a:p>
            <a:r>
              <a:rPr lang="en-GB" sz="1600" dirty="0">
                <a:solidFill>
                  <a:schemeClr val="bg1"/>
                </a:solidFill>
                <a:latin typeface="Consolas" panose="020B0609020204030204" pitchFamily="49" charset="0"/>
                <a:cs typeface="Courier New" pitchFamily="49" charset="0"/>
              </a:rPr>
              <a:t>if </a:t>
            </a:r>
            <a:r>
              <a:rPr lang="en-GB" sz="1600" b="1" dirty="0" err="1">
                <a:solidFill>
                  <a:schemeClr val="accent2"/>
                </a:solidFill>
                <a:latin typeface="Consolas" panose="020B0609020204030204" pitchFamily="49" charset="0"/>
                <a:cs typeface="Courier New" pitchFamily="49" charset="0"/>
              </a:rPr>
              <a:t>tarfile.is_tarfile</a:t>
            </a:r>
            <a:r>
              <a:rPr lang="en-GB" sz="1600" b="1" dirty="0">
                <a:solidFill>
                  <a:schemeClr val="accent2"/>
                </a:solidFill>
                <a:latin typeface="Consolas" panose="020B0609020204030204" pitchFamily="49" charset="0"/>
                <a:cs typeface="Courier New" pitchFamily="49" charset="0"/>
              </a:rPr>
              <a:t>(filename)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a:t>
            </a:r>
            <a:r>
              <a:rPr lang="en-GB" sz="1600" dirty="0">
                <a:solidFill>
                  <a:schemeClr val="bg1"/>
                </a:solidFill>
                <a:latin typeface="Consolas" panose="020B0609020204030204" pitchFamily="49" charset="0"/>
                <a:cs typeface="Courier New" pitchFamily="49" charset="0"/>
              </a:rPr>
              <a:t> = </a:t>
            </a:r>
            <a:r>
              <a:rPr lang="en-GB" sz="1600" b="1" dirty="0" err="1">
                <a:solidFill>
                  <a:schemeClr val="accent1"/>
                </a:solidFill>
                <a:latin typeface="Consolas" panose="020B0609020204030204" pitchFamily="49" charset="0"/>
                <a:cs typeface="Courier New" pitchFamily="49" charset="0"/>
              </a:rPr>
              <a:t>tarfile.open</a:t>
            </a:r>
            <a:r>
              <a:rPr lang="en-GB" sz="1600" b="1" dirty="0">
                <a:solidFill>
                  <a:schemeClr val="accent1"/>
                </a:solidFill>
                <a:latin typeface="Consolas" panose="020B0609020204030204" pitchFamily="49" charset="0"/>
                <a:cs typeface="Courier New" pitchFamily="49" charset="0"/>
              </a:rPr>
              <a:t>(filename, 'r')</a:t>
            </a:r>
          </a:p>
          <a:p>
            <a:r>
              <a:rPr lang="en-GB" sz="1600" dirty="0">
                <a:solidFill>
                  <a:schemeClr val="bg1"/>
                </a:solidFill>
                <a:latin typeface="Consolas" panose="020B0609020204030204" pitchFamily="49" charset="0"/>
                <a:cs typeface="Courier New" pitchFamily="49" charset="0"/>
              </a:rPr>
              <a:t>    </a:t>
            </a:r>
          </a:p>
          <a:p>
            <a:r>
              <a:rPr lang="en-GB" sz="1600" dirty="0">
                <a:solidFill>
                  <a:schemeClr val="bg1"/>
                </a:solidFill>
                <a:latin typeface="Consolas" panose="020B0609020204030204" pitchFamily="49" charset="0"/>
                <a:cs typeface="Courier New" pitchFamily="49" charset="0"/>
              </a:rPr>
              <a:t>    for </a:t>
            </a:r>
            <a:r>
              <a:rPr lang="en-GB" sz="1600" dirty="0" err="1">
                <a:solidFill>
                  <a:schemeClr val="bg1"/>
                </a:solidFill>
                <a:latin typeface="Consolas" panose="020B0609020204030204" pitchFamily="49" charset="0"/>
                <a:cs typeface="Courier New" pitchFamily="49" charset="0"/>
              </a:rPr>
              <a:t>mdata</a:t>
            </a:r>
            <a:r>
              <a:rPr lang="en-GB" sz="1600" dirty="0">
                <a:solidFill>
                  <a:schemeClr val="bg1"/>
                </a:solidFill>
                <a:latin typeface="Consolas" panose="020B0609020204030204" pitchFamily="49" charset="0"/>
                <a:cs typeface="Courier New" pitchFamily="49" charset="0"/>
              </a:rPr>
              <a:t> in </a:t>
            </a:r>
            <a:r>
              <a:rPr lang="en-GB" sz="1600" b="1" dirty="0" err="1">
                <a:solidFill>
                  <a:schemeClr val="accent3"/>
                </a:solidFill>
                <a:latin typeface="Consolas" panose="020B0609020204030204" pitchFamily="49" charset="0"/>
                <a:cs typeface="Courier New" pitchFamily="49" charset="0"/>
              </a:rPr>
              <a:t>tfo.getmembers</a:t>
            </a:r>
            <a:r>
              <a:rPr lang="en-GB" sz="1600" b="1" dirty="0">
                <a:solidFill>
                  <a:schemeClr val="accent3"/>
                </a:solidFill>
                <a:latin typeface="Consolas" panose="020B0609020204030204" pitchFamily="49" charset="0"/>
                <a:cs typeface="Courier New" pitchFamily="49" charset="0"/>
              </a:rPr>
              <a:t>()</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tm = </a:t>
            </a:r>
            <a:r>
              <a:rPr lang="en-GB" sz="1600" dirty="0" err="1">
                <a:solidFill>
                  <a:schemeClr val="bg1"/>
                </a:solidFill>
                <a:latin typeface="Consolas" panose="020B0609020204030204" pitchFamily="49" charset="0"/>
                <a:cs typeface="Courier New" pitchFamily="49" charset="0"/>
              </a:rPr>
              <a:t>time.localtime</a:t>
            </a:r>
            <a:r>
              <a:rPr lang="en-GB" sz="1600" dirty="0">
                <a:solidFill>
                  <a:schemeClr val="bg1"/>
                </a:solidFill>
                <a:latin typeface="Consolas" panose="020B0609020204030204" pitchFamily="49" charset="0"/>
                <a:cs typeface="Courier New" pitchFamily="49" charset="0"/>
              </a:rPr>
              <a:t>(</a:t>
            </a:r>
            <a:r>
              <a:rPr lang="en-GB" sz="1600" dirty="0" err="1">
                <a:solidFill>
                  <a:schemeClr val="bg1"/>
                </a:solidFill>
                <a:latin typeface="Consolas" panose="020B0609020204030204" pitchFamily="49" charset="0"/>
                <a:cs typeface="Courier New" pitchFamily="49" charset="0"/>
              </a:rPr>
              <a:t>mdata.mtime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fm_time</a:t>
            </a:r>
            <a:r>
              <a:rPr lang="en-GB" sz="1600" dirty="0">
                <a:solidFill>
                  <a:schemeClr val="bg1"/>
                </a:solidFill>
                <a:latin typeface="Consolas" panose="020B0609020204030204" pitchFamily="49" charset="0"/>
                <a:cs typeface="Courier New" pitchFamily="49" charset="0"/>
              </a:rPr>
              <a:t> = </a:t>
            </a:r>
            <a:r>
              <a:rPr lang="en-GB" sz="1600" dirty="0" err="1">
                <a:solidFill>
                  <a:schemeClr val="bg1"/>
                </a:solidFill>
                <a:latin typeface="Consolas" panose="020B0609020204030204" pitchFamily="49" charset="0"/>
                <a:cs typeface="Courier New" pitchFamily="49" charset="0"/>
              </a:rPr>
              <a:t>time.strftime</a:t>
            </a:r>
            <a:r>
              <a:rPr lang="en-GB" sz="1600" dirty="0">
                <a:solidFill>
                  <a:schemeClr val="bg1"/>
                </a:solidFill>
                <a:latin typeface="Consolas" panose="020B0609020204030204" pitchFamily="49" charset="0"/>
                <a:cs typeface="Courier New" pitchFamily="49" charset="0"/>
              </a:rPr>
              <a:t>("%d/%m/%Y %X", tm)</a:t>
            </a:r>
          </a:p>
          <a:p>
            <a:r>
              <a:rPr lang="en-GB" sz="1600" dirty="0">
                <a:solidFill>
                  <a:schemeClr val="bg1"/>
                </a:solidFill>
                <a:latin typeface="Consolas" panose="020B0609020204030204" pitchFamily="49" charset="0"/>
                <a:cs typeface="Courier New" pitchFamily="49" charset="0"/>
              </a:rPr>
              <a:t>        print(f"{mdata.name:&lt;12} {</a:t>
            </a:r>
            <a:r>
              <a:rPr lang="en-GB" sz="1600" dirty="0" err="1">
                <a:solidFill>
                  <a:schemeClr val="bg1"/>
                </a:solidFill>
                <a:latin typeface="Consolas" panose="020B0609020204030204" pitchFamily="49" charset="0"/>
                <a:cs typeface="Courier New" pitchFamily="49" charset="0"/>
              </a:rPr>
              <a:t>fm_time</a:t>
            </a:r>
            <a:r>
              <a:rPr lang="en-GB" sz="1600" dirty="0">
                <a:solidFill>
                  <a:schemeClr val="bg1"/>
                </a:solidFill>
                <a:latin typeface="Consolas" panose="020B0609020204030204" pitchFamily="49" charset="0"/>
                <a:cs typeface="Courier New" pitchFamily="49" charset="0"/>
              </a:rPr>
              <a:t>}")    </a:t>
            </a:r>
            <a:r>
              <a:rPr lang="en-GB" sz="1600" b="1" dirty="0" err="1">
                <a:solidFill>
                  <a:schemeClr val="accent1"/>
                </a:solidFill>
                <a:latin typeface="Consolas" panose="020B0609020204030204" pitchFamily="49" charset="0"/>
                <a:cs typeface="Courier New" pitchFamily="49" charset="0"/>
              </a:rPr>
              <a:t>tfo.close</a:t>
            </a:r>
            <a:r>
              <a:rPr lang="en-GB" sz="1600" b="1" dirty="0">
                <a:solidFill>
                  <a:schemeClr val="accent1"/>
                </a:solidFill>
                <a:latin typeface="Consolas" panose="020B0609020204030204" pitchFamily="49" charset="0"/>
                <a:cs typeface="Courier New" pitchFamily="49" charset="0"/>
              </a:rPr>
              <a:t>()</a:t>
            </a:r>
          </a:p>
        </p:txBody>
      </p:sp>
      <p:graphicFrame>
        <p:nvGraphicFramePr>
          <p:cNvPr id="7" name="Table 6">
            <a:extLst>
              <a:ext uri="{FF2B5EF4-FFF2-40B4-BE49-F238E27FC236}">
                <a16:creationId xmlns:a16="http://schemas.microsoft.com/office/drawing/2014/main" id="{AF43B4E3-B74F-C2C7-4F97-779A62C39E06}"/>
              </a:ext>
            </a:extLst>
          </p:cNvPr>
          <p:cNvGraphicFramePr>
            <a:graphicFrameLocks noGrp="1"/>
          </p:cNvGraphicFramePr>
          <p:nvPr>
            <p:extLst>
              <p:ext uri="{D42A27DB-BD31-4B8C-83A1-F6EECF244321}">
                <p14:modId xmlns:p14="http://schemas.microsoft.com/office/powerpoint/2010/main" val="1928841265"/>
              </p:ext>
            </p:extLst>
          </p:nvPr>
        </p:nvGraphicFramePr>
        <p:xfrm>
          <a:off x="786352" y="3240556"/>
          <a:ext cx="4673123" cy="2070599"/>
        </p:xfrm>
        <a:graphic>
          <a:graphicData uri="http://schemas.openxmlformats.org/drawingml/2006/table">
            <a:tbl>
              <a:tblPr firstRow="1" bandRow="1">
                <a:tableStyleId>{5C22544A-7EE6-4342-B048-85BDC9FD1C3A}</a:tableStyleId>
              </a:tblPr>
              <a:tblGrid>
                <a:gridCol w="848548">
                  <a:extLst>
                    <a:ext uri="{9D8B030D-6E8A-4147-A177-3AD203B41FA5}">
                      <a16:colId xmlns:a16="http://schemas.microsoft.com/office/drawing/2014/main" val="1551974525"/>
                    </a:ext>
                  </a:extLst>
                </a:gridCol>
                <a:gridCol w="3824575">
                  <a:extLst>
                    <a:ext uri="{9D8B030D-6E8A-4147-A177-3AD203B41FA5}">
                      <a16:colId xmlns:a16="http://schemas.microsoft.com/office/drawing/2014/main" val="587885695"/>
                    </a:ext>
                  </a:extLst>
                </a:gridCol>
              </a:tblGrid>
              <a:tr h="344121">
                <a:tc>
                  <a:txBody>
                    <a:bodyPr/>
                    <a:lstStyle/>
                    <a:p>
                      <a:pPr algn="ctr"/>
                      <a:r>
                        <a:rPr lang="en-GB" sz="1600" dirty="0">
                          <a:solidFill>
                            <a:schemeClr val="tx2"/>
                          </a:solidFill>
                        </a:rPr>
                        <a:t>Module</a:t>
                      </a:r>
                    </a:p>
                  </a:txBody>
                  <a:tcPr marL="73273" marR="73273" marT="36637" marB="36637" anchor="ctr">
                    <a:solidFill>
                      <a:schemeClr val="accent5"/>
                    </a:solidFill>
                  </a:tcPr>
                </a:tc>
                <a:tc>
                  <a:txBody>
                    <a:bodyPr/>
                    <a:lstStyle/>
                    <a:p>
                      <a:pPr algn="ctr"/>
                      <a:r>
                        <a:rPr lang="en-GB" sz="1600" dirty="0">
                          <a:solidFill>
                            <a:schemeClr val="tx2"/>
                          </a:solidFill>
                        </a:rPr>
                        <a:t>Comment</a:t>
                      </a:r>
                    </a:p>
                  </a:txBody>
                  <a:tcPr marL="73273" marR="73273" marT="36637" marB="36637" anchor="ctr">
                    <a:solidFill>
                      <a:schemeClr val="accent5"/>
                    </a:solidFill>
                  </a:tcPr>
                </a:tc>
                <a:extLst>
                  <a:ext uri="{0D108BD9-81ED-4DB2-BD59-A6C34878D82A}">
                    <a16:rowId xmlns:a16="http://schemas.microsoft.com/office/drawing/2014/main" val="2345767861"/>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zlib</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GNU </a:t>
                      </a:r>
                      <a:r>
                        <a:rPr lang="en-GB" altLang="en-US" sz="1600" dirty="0" err="1">
                          <a:latin typeface="+mn-lt"/>
                        </a:rPr>
                        <a:t>zlib</a:t>
                      </a:r>
                      <a:r>
                        <a:rPr lang="en-GB" altLang="en-US" sz="1600" dirty="0">
                          <a:latin typeface="+mn-lt"/>
                        </a:rPr>
                        <a:t> compression API</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i="0" dirty="0">
                          <a:solidFill>
                            <a:schemeClr val="tx1"/>
                          </a:solidFill>
                          <a:latin typeface="+mn-lt"/>
                          <a:cs typeface="Courier New" panose="02070309020205020404" pitchFamily="49" charset="0"/>
                        </a:rPr>
                        <a:t>bz2</a:t>
                      </a:r>
                    </a:p>
                  </a:txBody>
                  <a:tcPr marL="73273" marR="73273" marT="36637" marB="36637" anchor="ctr">
                    <a:solidFill>
                      <a:schemeClr val="accent5">
                        <a:lumMod val="20000"/>
                        <a:lumOff val="80000"/>
                      </a:schemeClr>
                    </a:solidFill>
                  </a:tcPr>
                </a:tc>
                <a:tc>
                  <a:txBody>
                    <a:bodyPr/>
                    <a:lstStyle/>
                    <a:p>
                      <a:pPr>
                        <a:spcBef>
                          <a:spcPts val="600"/>
                        </a:spcBef>
                      </a:pPr>
                      <a:r>
                        <a:rPr lang="en-US" altLang="en-US" sz="1600" dirty="0">
                          <a:latin typeface="+mn-lt"/>
                        </a:rPr>
                        <a:t>bzip2 compression</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zipfile</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600" dirty="0">
                          <a:latin typeface="+mn-lt"/>
                        </a:rPr>
                        <a:t>Zip archive access (</a:t>
                      </a:r>
                      <a:r>
                        <a:rPr lang="en-US" altLang="en-US" sz="1600" dirty="0" err="1">
                          <a:latin typeface="+mn-lt"/>
                        </a:rPr>
                        <a:t>pkzip</a:t>
                      </a:r>
                      <a:r>
                        <a:rPr lang="en-US" altLang="en-US" sz="1600" dirty="0">
                          <a:latin typeface="+mn-lt"/>
                        </a:rPr>
                        <a:t> compatible)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tarfile</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err="1">
                          <a:latin typeface="+mn-lt"/>
                        </a:rPr>
                        <a:t>TapeARchive</a:t>
                      </a:r>
                      <a:r>
                        <a:rPr lang="en-GB" altLang="en-US" sz="1600" dirty="0">
                          <a:latin typeface="+mn-lt"/>
                        </a:rPr>
                        <a:t> (tar) access</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shutil</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latin typeface="+mn-lt"/>
                        </a:rPr>
                        <a:t>High level archiving operations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bl>
          </a:graphicData>
        </a:graphic>
      </p:graphicFrame>
      <p:sp>
        <p:nvSpPr>
          <p:cNvPr id="9" name="TextBox 8">
            <a:extLst>
              <a:ext uri="{FF2B5EF4-FFF2-40B4-BE49-F238E27FC236}">
                <a16:creationId xmlns:a16="http://schemas.microsoft.com/office/drawing/2014/main" id="{72B669F9-6462-A39F-D9F2-EDFD83FB1E91}"/>
              </a:ext>
            </a:extLst>
          </p:cNvPr>
          <p:cNvSpPr txBox="1"/>
          <p:nvPr/>
        </p:nvSpPr>
        <p:spPr>
          <a:xfrm>
            <a:off x="2560320" y="5475525"/>
            <a:ext cx="2899155" cy="923330"/>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Last modification time of file formatted to </a:t>
            </a:r>
          </a:p>
          <a:p>
            <a:r>
              <a:rPr lang="en-GB" dirty="0"/>
              <a:t>day/month/year </a:t>
            </a:r>
            <a:r>
              <a:rPr lang="en-GB" dirty="0" err="1"/>
              <a:t>hh:mm:ss</a:t>
            </a:r>
            <a:r>
              <a:rPr lang="en-GB" dirty="0"/>
              <a:t> </a:t>
            </a:r>
          </a:p>
        </p:txBody>
      </p:sp>
      <p:sp>
        <p:nvSpPr>
          <p:cNvPr id="10" name="Line 11">
            <a:extLst>
              <a:ext uri="{FF2B5EF4-FFF2-40B4-BE49-F238E27FC236}">
                <a16:creationId xmlns:a16="http://schemas.microsoft.com/office/drawing/2014/main" id="{11B26E19-4450-3082-5F38-FCF8B9DF691C}"/>
              </a:ext>
            </a:extLst>
          </p:cNvPr>
          <p:cNvSpPr>
            <a:spLocks noChangeShapeType="1"/>
          </p:cNvSpPr>
          <p:nvPr/>
        </p:nvSpPr>
        <p:spPr bwMode="auto">
          <a:xfrm flipV="1">
            <a:off x="5459475" y="5794512"/>
            <a:ext cx="1471676" cy="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0F5424B1-0969-6BE7-8712-AF0EBDB02660}"/>
              </a:ext>
            </a:extLst>
          </p:cNvPr>
          <p:cNvSpPr/>
          <p:nvPr/>
        </p:nvSpPr>
        <p:spPr>
          <a:xfrm>
            <a:off x="7022592" y="5339319"/>
            <a:ext cx="4864608" cy="768874"/>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059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When reading a file using the file object, what method is best for reading the entire file into a single string?</a:t>
            </a:r>
          </a:p>
          <a:p>
            <a:pPr marL="538163" indent="-274638">
              <a:spcBef>
                <a:spcPts val="600"/>
              </a:spcBef>
              <a:buFont typeface="+mj-lt"/>
              <a:buAutoNum type="alphaLcPeriod"/>
            </a:pPr>
            <a:r>
              <a:rPr lang="en-GB" dirty="0"/>
              <a:t>read()</a:t>
            </a:r>
          </a:p>
          <a:p>
            <a:pPr marL="538163" lvl="0" indent="-274638">
              <a:spcBef>
                <a:spcPts val="600"/>
              </a:spcBef>
              <a:buFont typeface="+mj-lt"/>
              <a:buAutoNum type="alphaLcPeriod" startAt="2"/>
            </a:pPr>
            <a:r>
              <a:rPr lang="en-GB" dirty="0" err="1"/>
              <a:t>readlines</a:t>
            </a:r>
            <a:r>
              <a:rPr lang="en-GB" dirty="0"/>
              <a:t>()</a:t>
            </a:r>
          </a:p>
          <a:p>
            <a:pPr marL="538163" lvl="0" indent="-274638">
              <a:spcBef>
                <a:spcPts val="600"/>
              </a:spcBef>
              <a:buFont typeface="+mj-lt"/>
              <a:buAutoNum type="alphaLcPeriod" startAt="2"/>
            </a:pPr>
            <a:r>
              <a:rPr lang="en-GB" dirty="0" err="1"/>
              <a:t>readline</a:t>
            </a:r>
            <a:r>
              <a:rPr lang="en-GB" dirty="0"/>
              <a:t>()</a:t>
            </a:r>
          </a:p>
          <a:p>
            <a:pPr marL="538163" lvl="0" indent="-274638">
              <a:spcBef>
                <a:spcPts val="600"/>
              </a:spcBef>
              <a:buFont typeface="+mj-lt"/>
              <a:buAutoNum type="alphaLcPeriod" startAt="2"/>
            </a:pPr>
            <a:r>
              <a:rPr lang="en-GB" dirty="0" err="1"/>
              <a:t>readall</a:t>
            </a:r>
            <a:r>
              <a:rPr lang="en-GB" dirty="0"/>
              <a:t>()</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method is used to set the position of a file pointer?</a:t>
            </a:r>
          </a:p>
          <a:p>
            <a:pPr marL="538163" indent="-274638">
              <a:spcBef>
                <a:spcPts val="600"/>
              </a:spcBef>
              <a:buFont typeface="+mj-lt"/>
              <a:buAutoNum type="alphaLcPeriod"/>
            </a:pPr>
            <a:r>
              <a:rPr lang="en-GB" dirty="0"/>
              <a:t>tell()</a:t>
            </a:r>
          </a:p>
          <a:p>
            <a:pPr marL="538163" lvl="0" indent="-274638">
              <a:spcBef>
                <a:spcPts val="600"/>
              </a:spcBef>
              <a:buFont typeface="+mj-lt"/>
              <a:buAutoNum type="alphaLcPeriod" startAt="2"/>
            </a:pPr>
            <a:r>
              <a:rPr lang="en-GB" dirty="0"/>
              <a:t>seek()</a:t>
            </a:r>
          </a:p>
          <a:p>
            <a:pPr marL="538163" lvl="0" indent="-274638">
              <a:spcBef>
                <a:spcPts val="600"/>
              </a:spcBef>
              <a:buFont typeface="+mj-lt"/>
              <a:buAutoNum type="alphaLcPeriod" startAt="2"/>
            </a:pPr>
            <a:r>
              <a:rPr lang="en-GB" dirty="0" err="1"/>
              <a:t>ftell</a:t>
            </a:r>
            <a:r>
              <a:rPr lang="en-GB" dirty="0"/>
              <a:t>()</a:t>
            </a:r>
          </a:p>
          <a:p>
            <a:pPr marL="538163" lvl="0" indent="-274638">
              <a:spcBef>
                <a:spcPts val="600"/>
              </a:spcBef>
              <a:buFont typeface="+mj-lt"/>
              <a:buAutoNum type="alphaLcPeriod" startAt="2"/>
            </a:pPr>
            <a:r>
              <a:rPr lang="en-GB" dirty="0" err="1"/>
              <a:t>fseek</a:t>
            </a:r>
            <a:r>
              <a:rPr lang="en-GB" dirty="0"/>
              <a:t>()</a:t>
            </a:r>
          </a:p>
          <a:p>
            <a:pPr lvl="0">
              <a:spcBef>
                <a:spcPts val="600"/>
              </a:spcBef>
            </a:pP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381819" cy="4507271"/>
          </a:xfrm>
        </p:spPr>
        <p:txBody>
          <a:bodyPr/>
          <a:lstStyle/>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a:pPr>
            <a:r>
              <a:rPr lang="en-GB" dirty="0"/>
              <a:t>To convert a Python object into a JSON string for web communication</a:t>
            </a:r>
          </a:p>
          <a:p>
            <a:pPr marL="538163" indent="-274638">
              <a:spcBef>
                <a:spcPts val="600"/>
              </a:spcBef>
              <a:buFont typeface="+mj-lt"/>
              <a:buAutoNum type="alphaLcPeriod"/>
            </a:pPr>
            <a:r>
              <a:rPr lang="en-GB" dirty="0"/>
              <a:t>To convert a Python object into a byte stream so it can be saved to a file or sent over a network</a:t>
            </a:r>
          </a:p>
          <a:p>
            <a:pPr marL="538163" indent="-274638">
              <a:spcBef>
                <a:spcPts val="600"/>
              </a:spcBef>
              <a:buFont typeface="+mj-lt"/>
              <a:buAutoNum type="alphaLcPeriod"/>
            </a:pPr>
            <a:r>
              <a:rPr lang="en-GB" dirty="0"/>
              <a:t>To compress a Python file to reduce its size</a:t>
            </a:r>
          </a:p>
          <a:p>
            <a:pPr marL="538163" indent="-274638">
              <a:spcBef>
                <a:spcPts val="600"/>
              </a:spcBef>
              <a:buFont typeface="+mj-lt"/>
              <a:buAutoNum type="alphaLcPeriod"/>
            </a:pPr>
            <a:r>
              <a:rPr lang="en-GB" dirty="0"/>
              <a:t>To encrypt Python data for secure storage</a:t>
            </a:r>
          </a:p>
          <a:p>
            <a:pPr marL="263525" lvl="0">
              <a:spcBef>
                <a:spcPts val="600"/>
              </a:spcBef>
            </a:pPr>
            <a:endParaRPr lang="en-GB" b="1"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a:pPr>
            <a:r>
              <a:rPr lang="en-GB" dirty="0"/>
              <a:t>It only supports plain text data</a:t>
            </a:r>
          </a:p>
          <a:p>
            <a:pPr marL="538163" indent="-274638">
              <a:spcBef>
                <a:spcPts val="600"/>
              </a:spcBef>
              <a:buFont typeface="+mj-lt"/>
              <a:buAutoNum type="alphaLcPeriod"/>
            </a:pPr>
            <a:r>
              <a:rPr lang="en-GB" dirty="0"/>
              <a:t>It stores objects in memory, not on disk</a:t>
            </a:r>
          </a:p>
          <a:p>
            <a:pPr marL="538163" indent="-274638">
              <a:spcBef>
                <a:spcPts val="600"/>
              </a:spcBef>
              <a:buFont typeface="+mj-lt"/>
              <a:buAutoNum type="alphaLcPeriod"/>
            </a:pPr>
            <a:r>
              <a:rPr lang="en-GB" dirty="0"/>
              <a:t>It allows objects to be stored in a file using a key, like a dictionary</a:t>
            </a:r>
          </a:p>
          <a:p>
            <a:pPr marL="538163" lvl="0" indent="-274638">
              <a:spcBef>
                <a:spcPts val="600"/>
              </a:spcBef>
              <a:buFont typeface="+mj-lt"/>
              <a:buAutoNum type="alphaLcPeriod" startAt="2"/>
            </a:pPr>
            <a:r>
              <a:rPr lang="en-GB" dirty="0"/>
              <a:t>It replaces the pickle module entirely</a:t>
            </a:r>
            <a:endParaRPr lang="en-GB" b="1" dirty="0"/>
          </a:p>
          <a:p>
            <a:pPr marL="342900" indent="-342900">
              <a:buFont typeface="+mj-lt"/>
              <a:buAutoNum type="arabicPeriod" startAt="4"/>
            </a:pPr>
            <a:endParaRPr lang="en-GB" b="1" dirty="0"/>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a:xfrm>
            <a:off x="443921" y="1554480"/>
            <a:ext cx="6679721" cy="4240033"/>
          </a:xfrm>
        </p:spPr>
        <p:txBody>
          <a:bodyPr/>
          <a:lstStyle/>
          <a:p>
            <a:pPr>
              <a:spcBef>
                <a:spcPts val="600"/>
              </a:spcBef>
            </a:pPr>
            <a:r>
              <a:rPr lang="en-GB" b="1" dirty="0"/>
              <a:t>Creating a file object:</a:t>
            </a:r>
          </a:p>
          <a:p>
            <a:pPr marL="285750" indent="-285750">
              <a:spcBef>
                <a:spcPts val="600"/>
              </a:spcBef>
              <a:buFont typeface="Arial" panose="020B0604020202020204" pitchFamily="34" charset="0"/>
              <a:buChar char="•"/>
            </a:pPr>
            <a:r>
              <a:rPr lang="en-GB" dirty="0"/>
              <a:t>Use the open() function to create a file object</a:t>
            </a:r>
          </a:p>
          <a:p>
            <a:pPr>
              <a:spcBef>
                <a:spcPts val="600"/>
              </a:spcBef>
            </a:pPr>
            <a:r>
              <a:rPr lang="en-GB" b="1" dirty="0"/>
              <a:t>Reading from a file:</a:t>
            </a:r>
          </a:p>
          <a:p>
            <a:pPr marL="285750" indent="-285750">
              <a:spcBef>
                <a:spcPts val="600"/>
              </a:spcBef>
              <a:buFont typeface="Arial" panose="020B0604020202020204" pitchFamily="34" charset="0"/>
              <a:buChar char="•"/>
            </a:pPr>
            <a:r>
              <a:rPr lang="en-GB" dirty="0"/>
              <a:t>Use read(), </a:t>
            </a:r>
            <a:r>
              <a:rPr lang="en-GB" dirty="0" err="1"/>
              <a:t>readline</a:t>
            </a:r>
            <a:r>
              <a:rPr lang="en-GB" dirty="0"/>
              <a:t>(), or </a:t>
            </a:r>
            <a:r>
              <a:rPr lang="en-GB" dirty="0" err="1"/>
              <a:t>readlines</a:t>
            </a:r>
            <a:r>
              <a:rPr lang="en-GB" dirty="0"/>
              <a:t>() methods</a:t>
            </a:r>
          </a:p>
          <a:p>
            <a:pPr marL="285750" indent="-285750">
              <a:spcBef>
                <a:spcPts val="600"/>
              </a:spcBef>
              <a:buFont typeface="Arial" panose="020B0604020202020204" pitchFamily="34" charset="0"/>
              <a:buChar char="•"/>
            </a:pPr>
            <a:r>
              <a:rPr lang="en-GB" dirty="0"/>
              <a:t>Or iterate directly over the file object in a for loop</a:t>
            </a:r>
          </a:p>
          <a:p>
            <a:pPr>
              <a:spcBef>
                <a:spcPts val="600"/>
              </a:spcBef>
            </a:pPr>
            <a:r>
              <a:rPr lang="en-GB" b="1" dirty="0"/>
              <a:t>Writing to a file:</a:t>
            </a:r>
          </a:p>
          <a:p>
            <a:pPr marL="285750" indent="-285750">
              <a:spcBef>
                <a:spcPts val="600"/>
              </a:spcBef>
              <a:buFont typeface="Arial" panose="020B0604020202020204" pitchFamily="34" charset="0"/>
              <a:buChar char="•"/>
            </a:pPr>
            <a:r>
              <a:rPr lang="en-GB" dirty="0"/>
              <a:t>Use write() or </a:t>
            </a:r>
            <a:r>
              <a:rPr lang="en-GB" dirty="0" err="1"/>
              <a:t>writelines</a:t>
            </a:r>
            <a:r>
              <a:rPr lang="en-GB" dirty="0"/>
              <a:t>() methods</a:t>
            </a:r>
          </a:p>
          <a:p>
            <a:pPr marL="285750" indent="-285750">
              <a:spcBef>
                <a:spcPts val="600"/>
              </a:spcBef>
              <a:buFont typeface="Arial" panose="020B0604020202020204" pitchFamily="34" charset="0"/>
              <a:buChar char="•"/>
            </a:pPr>
            <a:r>
              <a:rPr lang="en-GB" dirty="0"/>
              <a:t>The print() function can also write to files</a:t>
            </a:r>
          </a:p>
          <a:p>
            <a:pPr marL="285750" indent="-285750">
              <a:spcBef>
                <a:spcPts val="600"/>
              </a:spcBef>
              <a:buFont typeface="Arial" panose="020B0604020202020204" pitchFamily="34" charset="0"/>
              <a:buChar char="•"/>
            </a:pPr>
            <a:r>
              <a:rPr lang="en-GB" dirty="0"/>
              <a:t>Always close the file when finished or use a with statement</a:t>
            </a:r>
          </a:p>
          <a:p>
            <a:pPr>
              <a:spcBef>
                <a:spcPts val="600"/>
              </a:spcBef>
            </a:pPr>
            <a:r>
              <a:rPr lang="en-GB" b="1" dirty="0"/>
              <a:t>Additional notes:</a:t>
            </a:r>
          </a:p>
          <a:p>
            <a:pPr marL="285750" indent="-285750">
              <a:spcBef>
                <a:spcPts val="600"/>
              </a:spcBef>
              <a:buFont typeface="Arial" panose="020B0604020202020204" pitchFamily="34" charset="0"/>
              <a:buChar char="•"/>
            </a:pPr>
            <a:r>
              <a:rPr lang="en-GB" dirty="0"/>
              <a:t>Many other file-handling methods are available.</a:t>
            </a:r>
          </a:p>
          <a:p>
            <a:pPr marL="285750" indent="-285750">
              <a:spcBef>
                <a:spcPts val="600"/>
              </a:spcBef>
              <a:buFont typeface="Arial" panose="020B0604020202020204" pitchFamily="34" charset="0"/>
              <a:buChar char="•"/>
            </a:pPr>
            <a:r>
              <a:rPr lang="en-GB" dirty="0"/>
              <a:t>Pickling preserves Python objects to a file.</a:t>
            </a:r>
          </a:p>
          <a:p>
            <a:pPr marL="285750" indent="-285750">
              <a:spcBef>
                <a:spcPts val="600"/>
              </a:spcBef>
              <a:buFont typeface="Arial" panose="020B0604020202020204" pitchFamily="34" charset="0"/>
              <a:buChar char="•"/>
            </a:pPr>
            <a:r>
              <a:rPr lang="en-GB" dirty="0"/>
              <a:t>Shelve can store multiple pickled objects using key access.</a:t>
            </a:r>
          </a:p>
          <a:p>
            <a:pPr marL="285750" indent="-285750">
              <a:spcBef>
                <a:spcPts val="600"/>
              </a:spcBef>
              <a:buFont typeface="Arial" panose="020B0604020202020204" pitchFamily="34" charset="0"/>
              <a:buChar char="•"/>
            </a:pPr>
            <a:r>
              <a:rPr lang="en-GB" dirty="0"/>
              <a:t>Compression reduces file size and saves disk space.</a:t>
            </a:r>
          </a:p>
        </p:txBody>
      </p:sp>
    </p:spTree>
    <p:extLst>
      <p:ext uri="{BB962C8B-B14F-4D97-AF65-F5344CB8AC3E}">
        <p14:creationId xmlns:p14="http://schemas.microsoft.com/office/powerpoint/2010/main" val="692147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Database interface overview</a:t>
            </a:r>
          </a:p>
        </p:txBody>
      </p:sp>
      <p:sp>
        <p:nvSpPr>
          <p:cNvPr id="20483" name="Rectangle 3"/>
          <p:cNvSpPr>
            <a:spLocks noGrp="1" noChangeArrowheads="1"/>
          </p:cNvSpPr>
          <p:nvPr>
            <p:ph type="body" sz="quarter" idx="14"/>
          </p:nvPr>
        </p:nvSpPr>
        <p:spPr/>
        <p:txBody>
          <a:bodyPr>
            <a:normAutofit/>
          </a:bodyPr>
          <a:lstStyle/>
          <a:p>
            <a:pPr>
              <a:spcBef>
                <a:spcPts val="600"/>
              </a:spcBef>
            </a:pPr>
            <a:r>
              <a:rPr lang="en-GB" b="1" dirty="0"/>
              <a:t>Available for most popular databases:</a:t>
            </a:r>
          </a:p>
          <a:p>
            <a:pPr marL="457200" lvl="1" indent="-230400">
              <a:spcBef>
                <a:spcPts val="600"/>
              </a:spcBef>
              <a:buFont typeface="Arial" panose="020B0604020202020204" pitchFamily="34" charset="0"/>
              <a:buChar char="•"/>
            </a:pPr>
            <a:r>
              <a:rPr lang="en-GB" sz="1800" dirty="0"/>
              <a:t>Database drivers are expected to conform to a standard.</a:t>
            </a:r>
          </a:p>
          <a:p>
            <a:pPr marL="457200" lvl="1" indent="-230400">
              <a:spcBef>
                <a:spcPts val="600"/>
              </a:spcBef>
              <a:buFont typeface="Arial" panose="020B0604020202020204" pitchFamily="34" charset="0"/>
              <a:buChar char="•"/>
            </a:pPr>
            <a:r>
              <a:rPr lang="en-GB" sz="1800" dirty="0"/>
              <a:t>Import the required database driver, then call standard methods.</a:t>
            </a:r>
          </a:p>
          <a:p>
            <a:pPr marL="457200" lvl="1" indent="-230400">
              <a:spcBef>
                <a:spcPts val="600"/>
              </a:spcBef>
              <a:buFont typeface="Arial" panose="020B0604020202020204" pitchFamily="34" charset="0"/>
              <a:buChar char="•"/>
            </a:pPr>
            <a:r>
              <a:rPr lang="en-GB" sz="1800" dirty="0"/>
              <a:t>Most drivers include extensions.</a:t>
            </a:r>
          </a:p>
          <a:p>
            <a:pPr>
              <a:spcBef>
                <a:spcPts val="600"/>
              </a:spcBef>
            </a:pPr>
            <a:r>
              <a:rPr lang="en-GB" b="1" dirty="0"/>
              <a:t>Two main objects:</a:t>
            </a:r>
          </a:p>
          <a:p>
            <a:pPr marL="457200" lvl="1" indent="-230400">
              <a:spcBef>
                <a:spcPts val="600"/>
              </a:spcBef>
              <a:buFont typeface="Arial" panose="020B0604020202020204" pitchFamily="34" charset="0"/>
              <a:buChar char="•"/>
            </a:pPr>
            <a:r>
              <a:rPr lang="en-GB" sz="1800" dirty="0"/>
              <a:t>Connection object.</a:t>
            </a:r>
          </a:p>
          <a:p>
            <a:pPr marL="457200" lvl="2" indent="-230400">
              <a:spcBef>
                <a:spcPts val="600"/>
              </a:spcBef>
              <a:buFont typeface="Arial" panose="020B0604020202020204" pitchFamily="34" charset="0"/>
              <a:buChar char="•"/>
            </a:pPr>
            <a:r>
              <a:rPr lang="en-GB" sz="1800" dirty="0"/>
              <a:t>Connect to the database.</a:t>
            </a:r>
          </a:p>
          <a:p>
            <a:pPr marL="457200" lvl="2" indent="-230400">
              <a:spcBef>
                <a:spcPts val="600"/>
              </a:spcBef>
              <a:buFont typeface="Arial" panose="020B0604020202020204" pitchFamily="34" charset="0"/>
              <a:buChar char="•"/>
            </a:pPr>
            <a:r>
              <a:rPr lang="en-GB" sz="1800" dirty="0"/>
              <a:t>Create the cursor object.</a:t>
            </a:r>
          </a:p>
          <a:p>
            <a:pPr marL="457200" lvl="2" indent="-230400">
              <a:spcBef>
                <a:spcPts val="600"/>
              </a:spcBef>
              <a:buFont typeface="Arial" panose="020B0604020202020204" pitchFamily="34" charset="0"/>
              <a:buChar char="•"/>
            </a:pPr>
            <a:r>
              <a:rPr lang="en-GB" sz="1800" dirty="0"/>
              <a:t>Transaction management.</a:t>
            </a:r>
          </a:p>
          <a:p>
            <a:pPr marL="457200" lvl="1" indent="-230400">
              <a:spcBef>
                <a:spcPts val="600"/>
              </a:spcBef>
              <a:buFont typeface="Arial" panose="020B0604020202020204" pitchFamily="34" charset="0"/>
              <a:buChar char="•"/>
            </a:pPr>
            <a:r>
              <a:rPr lang="en-GB" sz="1800" dirty="0"/>
              <a:t>Cursor object.</a:t>
            </a:r>
          </a:p>
          <a:p>
            <a:pPr marL="457200" lvl="2" indent="-230400">
              <a:spcBef>
                <a:spcPts val="600"/>
              </a:spcBef>
              <a:buFont typeface="Arial" panose="020B0604020202020204" pitchFamily="34" charset="0"/>
              <a:buChar char="•"/>
            </a:pPr>
            <a:r>
              <a:rPr lang="en-GB" sz="1800" dirty="0"/>
              <a:t>Execute queries on this.</a:t>
            </a:r>
          </a:p>
          <a:p>
            <a:pPr>
              <a:spcBef>
                <a:spcPts val="600"/>
              </a:spcBef>
            </a:pPr>
            <a:r>
              <a:rPr lang="en-GB" b="1" dirty="0"/>
              <a:t>Python is shipped with SQLite.</a:t>
            </a:r>
          </a:p>
          <a:p>
            <a:pPr lvl="1">
              <a:spcBef>
                <a:spcPts val="600"/>
              </a:spcBef>
            </a:pPr>
            <a:endParaRPr lang="en-GB" dirty="0"/>
          </a:p>
        </p:txBody>
      </p:sp>
      <p:sp>
        <p:nvSpPr>
          <p:cNvPr id="2" name="Slide Number Placeholder 1">
            <a:extLst>
              <a:ext uri="{FF2B5EF4-FFF2-40B4-BE49-F238E27FC236}">
                <a16:creationId xmlns:a16="http://schemas.microsoft.com/office/drawing/2014/main" id="{5907F5E9-9F3B-1448-80E7-01A7F1E56525}"/>
              </a:ext>
            </a:extLst>
          </p:cNvPr>
          <p:cNvSpPr>
            <a:spLocks noGrp="1"/>
          </p:cNvSpPr>
          <p:nvPr>
            <p:ph type="sldNum" sz="quarter" idx="12"/>
          </p:nvPr>
        </p:nvSpPr>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81632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pPr eaLnBrk="1" hangingPunct="1"/>
            <a:r>
              <a:rPr lang="en-GB" dirty="0"/>
              <a:t>Example - SQLite from Python</a:t>
            </a:r>
          </a:p>
        </p:txBody>
      </p:sp>
      <p:sp>
        <p:nvSpPr>
          <p:cNvPr id="21507" name="Rectangle 3"/>
          <p:cNvSpPr>
            <a:spLocks noGrp="1" noChangeArrowheads="1"/>
          </p:cNvSpPr>
          <p:nvPr>
            <p:ph sz="quarter" idx="4"/>
          </p:nvPr>
        </p:nvSpPr>
        <p:spPr/>
        <p:txBody>
          <a:bodyPr/>
          <a:lstStyle/>
          <a:p>
            <a:pPr marL="0" indent="0">
              <a:buNone/>
            </a:pPr>
            <a:r>
              <a:rPr lang="en-GB" b="1" dirty="0">
                <a:solidFill>
                  <a:schemeClr val="tx1"/>
                </a:solidFill>
              </a:rPr>
              <a:t>Use the sqlite3 module.</a:t>
            </a:r>
          </a:p>
          <a:p>
            <a:pPr marL="285750" lvl="1" indent="-285750"/>
            <a:r>
              <a:rPr lang="en-GB" sz="1800" dirty="0"/>
              <a:t>Bundled with the Python release.</a:t>
            </a:r>
          </a:p>
          <a:p>
            <a:pPr marL="285750" lvl="1" indent="-285750"/>
            <a:r>
              <a:rPr lang="en-GB" dirty="0"/>
              <a:t>Example using cursor(), execute(), </a:t>
            </a:r>
            <a:r>
              <a:rPr lang="en-GB" dirty="0" err="1"/>
              <a:t>fetchall</a:t>
            </a:r>
            <a:r>
              <a:rPr lang="en-GB" dirty="0"/>
              <a:t>() and close() methods:</a:t>
            </a:r>
            <a:endParaRPr lang="en-GB" sz="1800" dirty="0"/>
          </a:p>
        </p:txBody>
      </p:sp>
      <p:sp>
        <p:nvSpPr>
          <p:cNvPr id="21508" name="Text Box 4"/>
          <p:cNvSpPr txBox="1">
            <a:spLocks noChangeArrowheads="1"/>
          </p:cNvSpPr>
          <p:nvPr/>
        </p:nvSpPr>
        <p:spPr bwMode="auto">
          <a:xfrm>
            <a:off x="1337656" y="2677000"/>
            <a:ext cx="7276351" cy="3970318"/>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sqlite3</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sqlite3.connect('whisky')</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cur = </a:t>
            </a:r>
            <a:r>
              <a:rPr lang="en-GB" sz="1800" b="1" dirty="0" err="1">
                <a:solidFill>
                  <a:schemeClr val="accent1"/>
                </a:solidFill>
                <a:latin typeface="Consolas" panose="020B0609020204030204" pitchFamily="49" charset="0"/>
                <a:cs typeface="Courier New" panose="02070309020205020404" pitchFamily="49" charset="0"/>
              </a:rPr>
              <a:t>db.cursor</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b="1" dirty="0" err="1">
                <a:solidFill>
                  <a:schemeClr val="accent2"/>
                </a:solidFill>
                <a:latin typeface="Consolas" panose="020B0609020204030204" pitchFamily="49" charset="0"/>
                <a:cs typeface="Courier New" panose="02070309020205020404" pitchFamily="49" charset="0"/>
              </a:rPr>
              <a:t>cur.execute</a:t>
            </a:r>
            <a:r>
              <a:rPr lang="en-GB" sz="1800" dirty="0">
                <a:solidFill>
                  <a:schemeClr val="bg1"/>
                </a:solidFill>
                <a:latin typeface="Consolas" panose="020B0609020204030204" pitchFamily="49" charset="0"/>
                <a:cs typeface="Courier New" panose="02070309020205020404" pitchFamily="49" charset="0"/>
              </a:rPr>
              <a:t>('SELECT BRANDS.BNAME, REGION.RNAME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FROM BRANDS,REGION                        \</a:t>
            </a:r>
          </a:p>
          <a:p>
            <a:pPr>
              <a:spcBef>
                <a:spcPct val="0"/>
              </a:spcBef>
            </a:pPr>
            <a:r>
              <a:rPr lang="en-GB" sz="1800" dirty="0">
                <a:solidFill>
                  <a:schemeClr val="bg1"/>
                </a:solidFill>
                <a:latin typeface="Consolas" panose="020B0609020204030204" pitchFamily="49" charset="0"/>
                <a:cs typeface="Courier New" panose="02070309020205020404" pitchFamily="49" charset="0"/>
              </a:rPr>
              <a:t>             WHERE REGION.REGION_ID = BRANDS.REGION_ID \</a:t>
            </a:r>
          </a:p>
          <a:p>
            <a:pPr>
              <a:spcBef>
                <a:spcPct val="0"/>
              </a:spcBef>
            </a:pPr>
            <a:r>
              <a:rPr lang="en-GB" sz="1800" dirty="0">
                <a:solidFill>
                  <a:schemeClr val="bg1"/>
                </a:solidFill>
                <a:latin typeface="Consolas" panose="020B0609020204030204" pitchFamily="49" charset="0"/>
                <a:cs typeface="Courier New" panose="02070309020205020404" pitchFamily="49" charset="0"/>
              </a:rPr>
              <a:t>             ORDER BY BRANDS.BNAME;')</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for row in </a:t>
            </a:r>
            <a:r>
              <a:rPr lang="en-GB" sz="1800" b="1" dirty="0" err="1">
                <a:solidFill>
                  <a:schemeClr val="accent3"/>
                </a:solidFill>
                <a:latin typeface="Consolas" panose="020B0609020204030204" pitchFamily="49" charset="0"/>
                <a:cs typeface="Courier New" panose="02070309020205020404" pitchFamily="49" charset="0"/>
              </a:rPr>
              <a:t>cur.fetchall</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print("{0[0]:&lt;30s} {0[1]:&lt;30s}".format(row))</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b="1" dirty="0" err="1">
                <a:solidFill>
                  <a:schemeClr val="accent4"/>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36BF2E09-8923-8FFD-B8A5-C74CFAEBD3AD}"/>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266128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pPr eaLnBrk="1" hangingPunct="1"/>
            <a:r>
              <a:rPr lang="en-US" dirty="0"/>
              <a:t>Binary files - </a:t>
            </a:r>
            <a:r>
              <a:rPr lang="en-US" dirty="0" err="1"/>
              <a:t>struct.pack</a:t>
            </a:r>
            <a:r>
              <a:rPr lang="en-US" dirty="0"/>
              <a:t>/unpack</a:t>
            </a:r>
          </a:p>
        </p:txBody>
      </p:sp>
      <p:sp>
        <p:nvSpPr>
          <p:cNvPr id="22531" name="Rectangle 3"/>
          <p:cNvSpPr>
            <a:spLocks noGrp="1" noChangeArrowheads="1"/>
          </p:cNvSpPr>
          <p:nvPr>
            <p:ph sz="quarter" idx="4"/>
          </p:nvPr>
        </p:nvSpPr>
        <p:spPr/>
        <p:txBody>
          <a:bodyPr/>
          <a:lstStyle/>
          <a:p>
            <a:pPr marL="0" indent="0">
              <a:spcBef>
                <a:spcPts val="600"/>
              </a:spcBef>
              <a:buNone/>
            </a:pPr>
            <a:r>
              <a:rPr lang="en-US" b="1" dirty="0">
                <a:solidFill>
                  <a:schemeClr val="tx1"/>
                </a:solidFill>
              </a:rPr>
              <a:t>Binary file formats don't map to Python variable types.</a:t>
            </a:r>
          </a:p>
          <a:p>
            <a:pPr marL="285750" lvl="1" indent="-285750">
              <a:spcBef>
                <a:spcPts val="600"/>
              </a:spcBef>
            </a:pPr>
            <a:r>
              <a:rPr lang="en-US" sz="1800" dirty="0"/>
              <a:t>Unless they were written using Python (like pickle).</a:t>
            </a:r>
          </a:p>
          <a:p>
            <a:pPr marL="285750" lvl="1" indent="-285750">
              <a:spcBef>
                <a:spcPts val="600"/>
              </a:spcBef>
            </a:pPr>
            <a:r>
              <a:rPr lang="en-US" sz="1800" dirty="0"/>
              <a:t>Typically, they might be written using C/C++, or similar.</a:t>
            </a:r>
          </a:p>
          <a:p>
            <a:pPr marL="0" indent="0">
              <a:spcBef>
                <a:spcPts val="600"/>
              </a:spcBef>
              <a:buNone/>
            </a:pPr>
            <a:r>
              <a:rPr lang="en-US" b="1" dirty="0">
                <a:solidFill>
                  <a:schemeClr val="tx1"/>
                </a:solidFill>
              </a:rPr>
              <a:t>Convert to/from primitive types using pack and unpack.</a:t>
            </a:r>
          </a:p>
        </p:txBody>
      </p:sp>
      <p:sp>
        <p:nvSpPr>
          <p:cNvPr id="22532" name="TextBox 4"/>
          <p:cNvSpPr txBox="1">
            <a:spLocks noChangeArrowheads="1"/>
          </p:cNvSpPr>
          <p:nvPr/>
        </p:nvSpPr>
        <p:spPr bwMode="auto">
          <a:xfrm>
            <a:off x="1072960" y="3051227"/>
            <a:ext cx="5123518"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cs typeface="Courier New" panose="02070309020205020404" pitchFamily="49" charset="0"/>
              </a:rPr>
              <a:t>import </a:t>
            </a:r>
            <a:r>
              <a:rPr lang="en-GB" sz="1800" b="1" dirty="0" err="1">
                <a:solidFill>
                  <a:schemeClr val="bg1"/>
                </a:solidFill>
                <a:latin typeface="Consolas" panose="020B0609020204030204" pitchFamily="49" charset="0"/>
                <a:cs typeface="Courier New" panose="02070309020205020404" pitchFamily="49" charset="0"/>
              </a:rPr>
              <a:t>struct</a:t>
            </a:r>
            <a:endParaRPr lang="en-GB" sz="1800" b="1" dirty="0">
              <a:solidFill>
                <a:schemeClr val="bg1"/>
              </a:solidFill>
              <a:latin typeface="Consolas" panose="020B0609020204030204" pitchFamily="49" charset="0"/>
              <a:cs typeface="Courier New" panose="02070309020205020404" pitchFamily="49" charset="0"/>
            </a:endParaRP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bindata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data = </a:t>
            </a:r>
            <a:r>
              <a:rPr lang="en-GB" sz="1800" dirty="0" err="1">
                <a:solidFill>
                  <a:schemeClr val="bg1"/>
                </a:solidFill>
                <a:latin typeface="Consolas" panose="020B0609020204030204" pitchFamily="49" charset="0"/>
                <a:cs typeface="Courier New" panose="02070309020205020404" pitchFamily="49" charset="0"/>
              </a:rPr>
              <a:t>fIn.read</a:t>
            </a:r>
            <a:r>
              <a:rPr lang="en-GB" sz="1800" dirty="0">
                <a:solidFill>
                  <a:schemeClr val="bg1"/>
                </a:solidFill>
                <a:latin typeface="Consolas" panose="020B0609020204030204" pitchFamily="49" charset="0"/>
                <a:cs typeface="Courier New" panose="02070309020205020404" pitchFamily="49" charset="0"/>
              </a:rPr>
              <a:t>(1024);</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fIn.close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clean = </a:t>
            </a:r>
            <a:r>
              <a:rPr lang="en-GB" sz="1800" b="1" dirty="0" err="1">
                <a:solidFill>
                  <a:schemeClr val="accent1"/>
                </a:solidFill>
                <a:latin typeface="Consolas" panose="020B0609020204030204" pitchFamily="49" charset="0"/>
                <a:cs typeface="Courier New" panose="02070309020205020404" pitchFamily="49" charset="0"/>
              </a:rPr>
              <a:t>struct.unpack</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2"/>
                </a:solidFill>
                <a:latin typeface="Consolas" panose="020B0609020204030204" pitchFamily="49" charset="0"/>
                <a:cs typeface="Courier New" panose="02070309020205020404" pitchFamily="49" charset="0"/>
              </a:rPr>
              <a:t>i</a:t>
            </a:r>
            <a:r>
              <a:rPr lang="en-GB" sz="1800" b="1" dirty="0">
                <a:solidFill>
                  <a:schemeClr val="accent3"/>
                </a:solidFill>
                <a:latin typeface="Consolas" panose="020B0609020204030204" pitchFamily="49" charset="0"/>
                <a:cs typeface="Courier New" panose="02070309020205020404" pitchFamily="49" charset="0"/>
              </a:rPr>
              <a:t>i</a:t>
            </a:r>
            <a:r>
              <a:rPr lang="en-GB" sz="1800" b="1" dirty="0">
                <a:solidFill>
                  <a:schemeClr val="accent4"/>
                </a:solidFill>
                <a:latin typeface="Consolas" panose="020B0609020204030204" pitchFamily="49" charset="0"/>
                <a:cs typeface="Courier New" panose="02070309020205020404" pitchFamily="49" charset="0"/>
              </a:rPr>
              <a:t>d</a:t>
            </a:r>
            <a:r>
              <a:rPr lang="en-GB" sz="1800" b="1" dirty="0">
                <a:solidFill>
                  <a:schemeClr val="accent5"/>
                </a:solidFill>
                <a:latin typeface="Consolas" panose="020B0609020204030204" pitchFamily="49" charset="0"/>
                <a:cs typeface="Courier New" panose="02070309020205020404" pitchFamily="49" charset="0"/>
              </a:rPr>
              <a:t>80s</a:t>
            </a:r>
            <a:r>
              <a:rPr lang="en-GB" sz="1800" dirty="0">
                <a:solidFill>
                  <a:schemeClr val="bg1"/>
                </a:solidFill>
                <a:latin typeface="Consolas" panose="020B0609020204030204" pitchFamily="49" charset="0"/>
                <a:cs typeface="Courier New" panose="02070309020205020404" pitchFamily="49" charset="0"/>
              </a:rPr>
              <a:t>", data)</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print(clean)</a:t>
            </a:r>
          </a:p>
          <a:p>
            <a:pPr>
              <a:spcBef>
                <a:spcPct val="0"/>
              </a:spcBef>
            </a:pPr>
            <a:r>
              <a:rPr lang="en-GB" sz="1800" dirty="0">
                <a:solidFill>
                  <a:schemeClr val="bg1"/>
                </a:solidFill>
                <a:latin typeface="Consolas" panose="020B0609020204030204" pitchFamily="49" charset="0"/>
                <a:cs typeface="Courier New" panose="02070309020205020404" pitchFamily="49" charset="0"/>
              </a:rPr>
              <a:t>txt = clean[3].decode().</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('\x00') </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print(txt)</a:t>
            </a:r>
          </a:p>
        </p:txBody>
      </p:sp>
      <p:sp>
        <p:nvSpPr>
          <p:cNvPr id="4" name="TextBox 3"/>
          <p:cNvSpPr txBox="1"/>
          <p:nvPr/>
        </p:nvSpPr>
        <p:spPr>
          <a:xfrm>
            <a:off x="6416729" y="3051227"/>
            <a:ext cx="2555259" cy="17543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defRPr/>
            </a:pPr>
            <a:r>
              <a:rPr lang="en-GB" dirty="0">
                <a:latin typeface="Consolas" panose="020B0609020204030204" pitchFamily="49" charset="0"/>
                <a:cs typeface="Courier New" panose="02070309020205020404" pitchFamily="49" charset="0"/>
              </a:rPr>
              <a:t>typedef struct {</a:t>
            </a:r>
          </a:p>
          <a:p>
            <a:pPr>
              <a:defRPr/>
            </a:pPr>
            <a:r>
              <a:rPr lang="en-GB" b="1" dirty="0">
                <a:solidFill>
                  <a:schemeClr val="accent2"/>
                </a:solidFill>
                <a:latin typeface="Consolas" panose="020B0609020204030204" pitchFamily="49" charset="0"/>
                <a:cs typeface="Courier New" panose="02070309020205020404" pitchFamily="49" charset="0"/>
              </a:rPr>
              <a:t>    int a;</a:t>
            </a:r>
          </a:p>
          <a:p>
            <a:pPr>
              <a:defRPr/>
            </a:pPr>
            <a:r>
              <a:rPr lang="en-GB" b="1" dirty="0">
                <a:solidFill>
                  <a:schemeClr val="accent3"/>
                </a:solidFill>
                <a:latin typeface="Consolas" panose="020B0609020204030204" pitchFamily="49" charset="0"/>
                <a:cs typeface="Courier New" panose="02070309020205020404" pitchFamily="49" charset="0"/>
              </a:rPr>
              <a:t>    int b;</a:t>
            </a:r>
          </a:p>
          <a:p>
            <a:pPr>
              <a:defRPr/>
            </a:pPr>
            <a:r>
              <a:rPr lang="en-GB" b="1" dirty="0">
                <a:solidFill>
                  <a:schemeClr val="accent4"/>
                </a:solidFill>
                <a:latin typeface="Consolas" panose="020B0609020204030204" pitchFamily="49" charset="0"/>
                <a:cs typeface="Courier New" panose="02070309020205020404" pitchFamily="49" charset="0"/>
              </a:rPr>
              <a:t>    double c;</a:t>
            </a:r>
          </a:p>
          <a:p>
            <a:pPr>
              <a:defRPr/>
            </a:pPr>
            <a:r>
              <a:rPr lang="en-GB" b="1" dirty="0">
                <a:solidFill>
                  <a:schemeClr val="accent5"/>
                </a:solidFill>
                <a:latin typeface="Consolas" panose="020B0609020204030204" pitchFamily="49" charset="0"/>
                <a:cs typeface="Courier New" panose="02070309020205020404" pitchFamily="49" charset="0"/>
              </a:rPr>
              <a:t>    char name[80];</a:t>
            </a:r>
          </a:p>
          <a:p>
            <a:pPr>
              <a:defRPr/>
            </a:pPr>
            <a:r>
              <a:rPr lang="en-GB" dirty="0">
                <a:latin typeface="Consolas" panose="020B0609020204030204" pitchFamily="49" charset="0"/>
                <a:cs typeface="Courier New" panose="02070309020205020404" pitchFamily="49" charset="0"/>
              </a:rPr>
              <a:t>} data;</a:t>
            </a:r>
          </a:p>
        </p:txBody>
      </p:sp>
      <p:sp>
        <p:nvSpPr>
          <p:cNvPr id="22533" name="TextBox 5"/>
          <p:cNvSpPr txBox="1">
            <a:spLocks noChangeArrowheads="1"/>
          </p:cNvSpPr>
          <p:nvPr/>
        </p:nvSpPr>
        <p:spPr bwMode="auto">
          <a:xfrm>
            <a:off x="1072960" y="5673737"/>
            <a:ext cx="8156575" cy="64611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(37, 42, 3.142, </a:t>
            </a:r>
            <a:r>
              <a:rPr lang="en-GB" sz="1800" dirty="0" err="1">
                <a:latin typeface="Consolas" panose="020B0609020204030204" pitchFamily="49" charset="0"/>
                <a:cs typeface="Courier New" panose="02070309020205020404" pitchFamily="49" charset="0"/>
              </a:rPr>
              <a:t>b'Hollow</a:t>
            </a:r>
            <a:r>
              <a:rPr lang="en-GB" sz="1800" dirty="0">
                <a:latin typeface="Consolas" panose="020B0609020204030204" pitchFamily="49" charset="0"/>
                <a:cs typeface="Courier New" panose="02070309020205020404" pitchFamily="49" charset="0"/>
              </a:rPr>
              <a:t> World!\x00\x00\x00\x00\x00...')</a:t>
            </a:r>
          </a:p>
          <a:p>
            <a:pPr>
              <a:spcBef>
                <a:spcPct val="0"/>
              </a:spcBef>
            </a:pPr>
            <a:r>
              <a:rPr lang="en-GB" sz="1800" dirty="0">
                <a:latin typeface="Consolas" panose="020B0609020204030204" pitchFamily="49" charset="0"/>
                <a:cs typeface="Courier New" panose="02070309020205020404" pitchFamily="49" charset="0"/>
              </a:rPr>
              <a:t>Hollow World!</a:t>
            </a:r>
          </a:p>
        </p:txBody>
      </p:sp>
      <p:sp>
        <p:nvSpPr>
          <p:cNvPr id="2" name="Slide Number Placeholder 1">
            <a:extLst>
              <a:ext uri="{FF2B5EF4-FFF2-40B4-BE49-F238E27FC236}">
                <a16:creationId xmlns:a16="http://schemas.microsoft.com/office/drawing/2014/main" id="{76A55D71-F40B-609B-32DE-FB4D9F2F76F2}"/>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Tree>
    <p:extLst>
      <p:ext uri="{BB962C8B-B14F-4D97-AF65-F5344CB8AC3E}">
        <p14:creationId xmlns:p14="http://schemas.microsoft.com/office/powerpoint/2010/main" val="73526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Interacting with files</a:t>
            </a:r>
          </a:p>
        </p:txBody>
      </p:sp>
      <p:sp>
        <p:nvSpPr>
          <p:cNvPr id="5123" name="Rectangle 3"/>
          <p:cNvSpPr>
            <a:spLocks noGrp="1" noChangeArrowheads="1"/>
          </p:cNvSpPr>
          <p:nvPr>
            <p:ph sz="quarter" idx="4"/>
          </p:nvPr>
        </p:nvSpPr>
        <p:spPr/>
        <p:txBody>
          <a:bodyPr/>
          <a:lstStyle/>
          <a:p>
            <a:pPr marL="0" indent="0">
              <a:buNone/>
            </a:pPr>
            <a:r>
              <a:rPr lang="en-GB" sz="1800" b="1" dirty="0">
                <a:solidFill>
                  <a:schemeClr val="tx1"/>
                </a:solidFill>
              </a:rPr>
              <a:t>Useful programs often read and write to files.</a:t>
            </a:r>
          </a:p>
          <a:p>
            <a:pPr marL="285750" indent="-285750">
              <a:buFont typeface="Arial" panose="020B0604020202020204" pitchFamily="34" charset="0"/>
              <a:buChar char="•"/>
            </a:pPr>
            <a:r>
              <a:rPr lang="en-GB" sz="1800" dirty="0">
                <a:solidFill>
                  <a:schemeClr val="tx1"/>
                </a:solidFill>
              </a:rPr>
              <a:t>How do we open, close, and identify files?</a:t>
            </a:r>
          </a:p>
          <a:p>
            <a:pPr marL="285750" indent="-285750">
              <a:buFont typeface="Arial" panose="020B0604020202020204" pitchFamily="34" charset="0"/>
              <a:buChar char="•"/>
            </a:pPr>
            <a:r>
              <a:rPr lang="en-GB" sz="1800" dirty="0">
                <a:solidFill>
                  <a:schemeClr val="tx1"/>
                </a:solidFill>
              </a:rPr>
              <a:t>How do we want to interact – read, write, or append?</a:t>
            </a:r>
          </a:p>
          <a:p>
            <a:pPr marL="285750" indent="-285750">
              <a:buFont typeface="Arial" panose="020B0604020202020204" pitchFamily="34" charset="0"/>
              <a:buChar char="•"/>
            </a:pPr>
            <a:r>
              <a:rPr lang="en-GB" sz="1800" dirty="0">
                <a:solidFill>
                  <a:schemeClr val="tx1"/>
                </a:solidFill>
              </a:rPr>
              <a:t>Sequential or random reading?</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p:txBody>
      </p:sp>
      <p:sp>
        <p:nvSpPr>
          <p:cNvPr id="2" name="Slide Number Placeholder 1">
            <a:extLst>
              <a:ext uri="{FF2B5EF4-FFF2-40B4-BE49-F238E27FC236}">
                <a16:creationId xmlns:a16="http://schemas.microsoft.com/office/drawing/2014/main" id="{9FCF4844-7D31-C9DF-0337-DA497A95AA20}"/>
              </a:ext>
            </a:extLst>
          </p:cNvPr>
          <p:cNvSpPr>
            <a:spLocks noGrp="1"/>
          </p:cNvSpPr>
          <p:nvPr>
            <p:ph type="sldNum" sz="quarter" idx="12"/>
          </p:nvPr>
        </p:nvSpPr>
        <p:spPr/>
        <p:txBody>
          <a:bodyPr/>
          <a:lstStyle/>
          <a:p>
            <a:fld id="{EF892D59-8F09-EF4B-AD6D-DA609442F868}" type="slidenum">
              <a:rPr lang="en-GB" smtClean="0"/>
              <a:pPr/>
              <a:t>3</a:t>
            </a:fld>
            <a:endParaRPr lang="en-GB"/>
          </a:p>
        </p:txBody>
      </p:sp>
      <p:pic>
        <p:nvPicPr>
          <p:cNvPr id="4" name="Picture 3" descr="A screenshot of a video game&#10;&#10;AI-generated content may be incorrect.">
            <a:extLst>
              <a:ext uri="{FF2B5EF4-FFF2-40B4-BE49-F238E27FC236}">
                <a16:creationId xmlns:a16="http://schemas.microsoft.com/office/drawing/2014/main" id="{1B4B8007-E49F-3054-8478-B49C00F3E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46" y="3332811"/>
            <a:ext cx="8939646" cy="3024995"/>
          </a:xfrm>
          <a:prstGeom prst="rect">
            <a:avLst/>
          </a:prstGeom>
        </p:spPr>
      </p:pic>
    </p:spTree>
    <p:extLst>
      <p:ext uri="{BB962C8B-B14F-4D97-AF65-F5344CB8AC3E}">
        <p14:creationId xmlns:p14="http://schemas.microsoft.com/office/powerpoint/2010/main" val="7563921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New file objects</a:t>
            </a:r>
          </a:p>
        </p:txBody>
      </p:sp>
      <p:sp>
        <p:nvSpPr>
          <p:cNvPr id="5123" name="Rectangle 3"/>
          <p:cNvSpPr>
            <a:spLocks noGrp="1" noChangeArrowheads="1"/>
          </p:cNvSpPr>
          <p:nvPr>
            <p:ph sz="quarter" idx="4"/>
          </p:nvPr>
        </p:nvSpPr>
        <p:spPr/>
        <p:txBody>
          <a:bodyPr>
            <a:normAutofit fontScale="92500" lnSpcReduction="10000"/>
          </a:bodyPr>
          <a:lstStyle/>
          <a:p>
            <a:pPr marL="0" indent="0">
              <a:buNone/>
            </a:pPr>
            <a:r>
              <a:rPr lang="en-GB" sz="1800" b="1" dirty="0">
                <a:solidFill>
                  <a:schemeClr val="tx1"/>
                </a:solidFill>
              </a:rPr>
              <a:t>File objects are created with the </a:t>
            </a:r>
            <a:r>
              <a:rPr lang="en-GB" sz="1800" b="1" dirty="0">
                <a:solidFill>
                  <a:schemeClr val="tx1"/>
                </a:solidFill>
                <a:latin typeface="Courier New" panose="02070309020205020404" pitchFamily="49" charset="0"/>
              </a:rPr>
              <a:t>open</a:t>
            </a:r>
            <a:r>
              <a:rPr lang="en-GB" sz="1800" b="1" dirty="0">
                <a:solidFill>
                  <a:schemeClr val="tx1"/>
                </a:solidFill>
              </a:rPr>
              <a:t> function:</a:t>
            </a:r>
          </a:p>
          <a:p>
            <a:pPr marL="285750" indent="-285750">
              <a:buFont typeface="Arial" panose="020B0604020202020204" pitchFamily="34" charset="0"/>
              <a:buChar char="•"/>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Valid open modes :</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endParaRPr lang="en-GB" sz="1800" b="1" dirty="0">
              <a:solidFill>
                <a:schemeClr val="tx1"/>
              </a:solidFill>
            </a:endParaRPr>
          </a:p>
          <a:p>
            <a:pPr lvl="1"/>
            <a:endParaRPr lang="en-GB" b="1" dirty="0">
              <a:solidFill>
                <a:schemeClr val="tx1"/>
              </a:solidFill>
            </a:endParaRPr>
          </a:p>
          <a:p>
            <a:pPr lvl="1"/>
            <a:r>
              <a:rPr lang="en-GB" b="1" dirty="0">
                <a:solidFill>
                  <a:schemeClr val="tx1"/>
                </a:solidFill>
              </a:rPr>
              <a:t>File will be closed on exit or better still closed explicitly:</a:t>
            </a:r>
          </a:p>
        </p:txBody>
      </p:sp>
      <p:sp>
        <p:nvSpPr>
          <p:cNvPr id="2" name="Slide Number Placeholder 1">
            <a:extLst>
              <a:ext uri="{FF2B5EF4-FFF2-40B4-BE49-F238E27FC236}">
                <a16:creationId xmlns:a16="http://schemas.microsoft.com/office/drawing/2014/main" id="{F7E66E61-1DD1-2B2A-1A18-8437ACE81F0F}"/>
              </a:ext>
            </a:extLst>
          </p:cNvPr>
          <p:cNvSpPr>
            <a:spLocks noGrp="1"/>
          </p:cNvSpPr>
          <p:nvPr>
            <p:ph type="sldNum" sz="quarter" idx="12"/>
          </p:nvPr>
        </p:nvSpPr>
        <p:spPr/>
        <p:txBody>
          <a:bodyPr/>
          <a:lstStyle/>
          <a:p>
            <a:fld id="{EF892D59-8F09-EF4B-AD6D-DA609442F868}" type="slidenum">
              <a:rPr lang="en-GB" smtClean="0"/>
              <a:pPr/>
              <a:t>4</a:t>
            </a:fld>
            <a:endParaRPr lang="en-GB"/>
          </a:p>
        </p:txBody>
      </p:sp>
      <p:graphicFrame>
        <p:nvGraphicFramePr>
          <p:cNvPr id="4" name="Table 3">
            <a:extLst>
              <a:ext uri="{FF2B5EF4-FFF2-40B4-BE49-F238E27FC236}">
                <a16:creationId xmlns:a16="http://schemas.microsoft.com/office/drawing/2014/main" id="{9E4260A0-1EFF-4D72-9856-A6F93D81DB38}"/>
              </a:ext>
            </a:extLst>
          </p:cNvPr>
          <p:cNvGraphicFramePr>
            <a:graphicFrameLocks noGrp="1"/>
          </p:cNvGraphicFramePr>
          <p:nvPr>
            <p:extLst>
              <p:ext uri="{D42A27DB-BD31-4B8C-83A1-F6EECF244321}">
                <p14:modId xmlns:p14="http://schemas.microsoft.com/office/powerpoint/2010/main" val="1602146501"/>
              </p:ext>
            </p:extLst>
          </p:nvPr>
        </p:nvGraphicFramePr>
        <p:xfrm>
          <a:off x="956422" y="3018346"/>
          <a:ext cx="6123917" cy="2949503"/>
        </p:xfrm>
        <a:graphic>
          <a:graphicData uri="http://schemas.openxmlformats.org/drawingml/2006/table">
            <a:tbl>
              <a:tblPr firstRow="1" bandRow="1">
                <a:tableStyleId>{5C22544A-7EE6-4342-B048-85BDC9FD1C3A}</a:tableStyleId>
              </a:tblPr>
              <a:tblGrid>
                <a:gridCol w="944324">
                  <a:extLst>
                    <a:ext uri="{9D8B030D-6E8A-4147-A177-3AD203B41FA5}">
                      <a16:colId xmlns:a16="http://schemas.microsoft.com/office/drawing/2014/main" val="1551974525"/>
                    </a:ext>
                  </a:extLst>
                </a:gridCol>
                <a:gridCol w="5179593">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Mode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existing file for read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open file for write, create or overwrite existing file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file for append, create if does not exist</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'x'</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file and open for write, fails if file exists (3.3)</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open existing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&amp; truncate file for read/write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create &amp; append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bl>
          </a:graphicData>
        </a:graphic>
      </p:graphicFrame>
      <p:sp>
        <p:nvSpPr>
          <p:cNvPr id="5" name="Rectangle 4">
            <a:extLst>
              <a:ext uri="{FF2B5EF4-FFF2-40B4-BE49-F238E27FC236}">
                <a16:creationId xmlns:a16="http://schemas.microsoft.com/office/drawing/2014/main" id="{A1753E56-E24F-0FFD-15FA-ADA494EBFD4E}"/>
              </a:ext>
            </a:extLst>
          </p:cNvPr>
          <p:cNvSpPr txBox="1">
            <a:spLocks noChangeArrowheads="1"/>
          </p:cNvSpPr>
          <p:nvPr/>
        </p:nvSpPr>
        <p:spPr bwMode="auto">
          <a:xfrm>
            <a:off x="956422" y="6455752"/>
            <a:ext cx="235573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77BC6A2B-AE4E-5A3F-63A5-8A3B150F3A7A}"/>
              </a:ext>
            </a:extLst>
          </p:cNvPr>
          <p:cNvSpPr txBox="1">
            <a:spLocks noChangeArrowheads="1"/>
          </p:cNvSpPr>
          <p:nvPr/>
        </p:nvSpPr>
        <p:spPr bwMode="auto">
          <a:xfrm>
            <a:off x="956422" y="2053486"/>
            <a:ext cx="1009511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a:t>
            </a:r>
            <a:r>
              <a:rPr lang="en-GB" altLang="en-US" dirty="0">
                <a:solidFill>
                  <a:schemeClr val="bg1"/>
                </a:solidFill>
                <a:latin typeface="Consolas" panose="020B0609020204030204" pitchFamily="49" charset="0"/>
                <a:cs typeface="Consolas" panose="020B0609020204030204" pitchFamily="49" charset="0"/>
              </a:rPr>
              <a:t> = open(</a:t>
            </a:r>
            <a:r>
              <a:rPr lang="en-GB" altLang="en-US" b="1" dirty="0">
                <a:solidFill>
                  <a:schemeClr val="accent1"/>
                </a:solidFill>
                <a:latin typeface="Consolas" panose="020B0609020204030204" pitchFamily="49" charset="0"/>
                <a:cs typeface="Consolas" panose="020B0609020204030204" pitchFamily="49" charset="0"/>
              </a:rPr>
              <a:t>filename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mode='rt'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buffering=-1</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encoding=None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5"/>
                </a:solidFill>
                <a:latin typeface="Consolas" panose="020B0609020204030204" pitchFamily="49" charset="0"/>
                <a:cs typeface="Consolas" panose="020B0609020204030204" pitchFamily="49" charset="0"/>
              </a:rPr>
              <a:t>errors=None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6"/>
                </a:solidFill>
                <a:latin typeface="Consolas" panose="020B0609020204030204" pitchFamily="49" charset="0"/>
                <a:cs typeface="Consolas" panose="020B0609020204030204" pitchFamily="49" charset="0"/>
              </a:rPr>
              <a:t>newline=None</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closefd</a:t>
            </a:r>
            <a:r>
              <a:rPr lang="en-GB" altLang="en-US" dirty="0">
                <a:solidFill>
                  <a:schemeClr val="bg1"/>
                </a:solidFill>
                <a:latin typeface="Consolas" panose="020B0609020204030204" pitchFamily="49" charset="0"/>
                <a:cs typeface="Consolas" panose="020B0609020204030204" pitchFamily="49" charset="0"/>
              </a:rPr>
              <a:t>=True, opener=None)</a:t>
            </a:r>
          </a:p>
        </p:txBody>
      </p:sp>
      <p:sp>
        <p:nvSpPr>
          <p:cNvPr id="7" name="TextBox 6">
            <a:extLst>
              <a:ext uri="{FF2B5EF4-FFF2-40B4-BE49-F238E27FC236}">
                <a16:creationId xmlns:a16="http://schemas.microsoft.com/office/drawing/2014/main" id="{8C9BD2D5-4B94-2596-4BB6-7241CA6689C3}"/>
              </a:ext>
            </a:extLst>
          </p:cNvPr>
          <p:cNvSpPr txBox="1"/>
          <p:nvPr/>
        </p:nvSpPr>
        <p:spPr>
          <a:xfrm>
            <a:off x="8069071" y="2974659"/>
            <a:ext cx="2500804" cy="369332"/>
          </a:xfrm>
          <a:prstGeom prst="rect">
            <a:avLst/>
          </a:prstGeom>
          <a:solidFill>
            <a:schemeClr val="accent2">
              <a:lumMod val="40000"/>
              <a:lumOff val="60000"/>
            </a:schemeClr>
          </a:solidFill>
          <a:ln>
            <a:noFill/>
          </a:ln>
        </p:spPr>
        <p:txBody>
          <a:bodyPr wrap="square" rtlCol="0">
            <a:spAutoFit/>
          </a:bodyPr>
          <a:lstStyle/>
          <a:p>
            <a:r>
              <a:rPr lang="en-GB" dirty="0"/>
              <a:t>t=text, b=binary mode</a:t>
            </a:r>
          </a:p>
        </p:txBody>
      </p:sp>
      <p:sp>
        <p:nvSpPr>
          <p:cNvPr id="8" name="TextBox 7">
            <a:extLst>
              <a:ext uri="{FF2B5EF4-FFF2-40B4-BE49-F238E27FC236}">
                <a16:creationId xmlns:a16="http://schemas.microsoft.com/office/drawing/2014/main" id="{078A821B-D72F-47E5-295C-64C45FA1E94A}"/>
              </a:ext>
            </a:extLst>
          </p:cNvPr>
          <p:cNvSpPr txBox="1"/>
          <p:nvPr/>
        </p:nvSpPr>
        <p:spPr>
          <a:xfrm>
            <a:off x="8068665" y="3466712"/>
            <a:ext cx="3280055" cy="646331"/>
          </a:xfrm>
          <a:prstGeom prst="rect">
            <a:avLst/>
          </a:prstGeom>
          <a:solidFill>
            <a:schemeClr val="accent3">
              <a:lumMod val="40000"/>
              <a:lumOff val="60000"/>
            </a:schemeClr>
          </a:solidFill>
          <a:ln>
            <a:noFill/>
          </a:ln>
        </p:spPr>
        <p:txBody>
          <a:bodyPr wrap="square" rtlCol="0">
            <a:spAutoFit/>
          </a:bodyPr>
          <a:lstStyle/>
          <a:p>
            <a:r>
              <a:rPr lang="en-GB" dirty="0"/>
              <a:t>buffering=1 (text)</a:t>
            </a:r>
          </a:p>
          <a:p>
            <a:r>
              <a:rPr lang="en-GB" dirty="0"/>
              <a:t>buffering=4096|8192 (binary)</a:t>
            </a:r>
          </a:p>
        </p:txBody>
      </p:sp>
      <p:sp>
        <p:nvSpPr>
          <p:cNvPr id="9" name="TextBox 8">
            <a:extLst>
              <a:ext uri="{FF2B5EF4-FFF2-40B4-BE49-F238E27FC236}">
                <a16:creationId xmlns:a16="http://schemas.microsoft.com/office/drawing/2014/main" id="{8B8C703E-05FF-16EE-74CA-46193220A8F5}"/>
              </a:ext>
            </a:extLst>
          </p:cNvPr>
          <p:cNvSpPr txBox="1"/>
          <p:nvPr/>
        </p:nvSpPr>
        <p:spPr>
          <a:xfrm>
            <a:off x="7967066" y="4235764"/>
            <a:ext cx="2857144"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Info for other parameters: </a:t>
            </a:r>
          </a:p>
          <a:p>
            <a:r>
              <a:rPr lang="en-GB" dirty="0"/>
              <a:t>&gt;&gt;&gt; help(open)</a:t>
            </a:r>
          </a:p>
        </p:txBody>
      </p:sp>
      <p:sp>
        <p:nvSpPr>
          <p:cNvPr id="10" name="Line 11">
            <a:extLst>
              <a:ext uri="{FF2B5EF4-FFF2-40B4-BE49-F238E27FC236}">
                <a16:creationId xmlns:a16="http://schemas.microsoft.com/office/drawing/2014/main" id="{108B2F34-FB12-914E-3D3A-FD0137E7CCCC}"/>
              </a:ext>
            </a:extLst>
          </p:cNvPr>
          <p:cNvSpPr>
            <a:spLocks noChangeShapeType="1"/>
          </p:cNvSpPr>
          <p:nvPr/>
        </p:nvSpPr>
        <p:spPr bwMode="auto">
          <a:xfrm flipH="1" flipV="1">
            <a:off x="5652769" y="2327096"/>
            <a:ext cx="2416301" cy="828246"/>
          </a:xfrm>
          <a:prstGeom prst="line">
            <a:avLst/>
          </a:prstGeom>
          <a:noFill/>
          <a:ln w="19050">
            <a:solidFill>
              <a:schemeClr val="accent2">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13C224CA-C611-02E6-7FF7-93A0976C24D4}"/>
              </a:ext>
            </a:extLst>
          </p:cNvPr>
          <p:cNvSpPr/>
          <p:nvPr/>
        </p:nvSpPr>
        <p:spPr>
          <a:xfrm>
            <a:off x="5763347" y="2061780"/>
            <a:ext cx="1562013" cy="279264"/>
          </a:xfrm>
          <a:prstGeom prst="roundRect">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E174D733-1239-8983-3470-E3F9E9B2B919}"/>
              </a:ext>
            </a:extLst>
          </p:cNvPr>
          <p:cNvSpPr>
            <a:spLocks noChangeShapeType="1"/>
          </p:cNvSpPr>
          <p:nvPr/>
        </p:nvSpPr>
        <p:spPr bwMode="auto">
          <a:xfrm flipH="1" flipV="1">
            <a:off x="6609080" y="2350822"/>
            <a:ext cx="1459585" cy="1482038"/>
          </a:xfrm>
          <a:prstGeom prst="line">
            <a:avLst/>
          </a:prstGeom>
          <a:noFill/>
          <a:ln w="19050">
            <a:solidFill>
              <a:schemeClr val="accent3">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0A4C15F3-9A03-F525-6A8E-7F9685A1CE85}"/>
              </a:ext>
            </a:extLst>
          </p:cNvPr>
          <p:cNvSpPr/>
          <p:nvPr/>
        </p:nvSpPr>
        <p:spPr>
          <a:xfrm>
            <a:off x="4353164" y="2071558"/>
            <a:ext cx="1228740" cy="279264"/>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7152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sz="3600" dirty="0"/>
              <a:t>Reading files into Python</a:t>
            </a:r>
          </a:p>
        </p:txBody>
      </p:sp>
      <p:sp>
        <p:nvSpPr>
          <p:cNvPr id="6147" name="Rectangle 3"/>
          <p:cNvSpPr>
            <a:spLocks noGrp="1" noChangeArrowheads="1"/>
          </p:cNvSpPr>
          <p:nvPr>
            <p:ph sz="quarter" idx="4"/>
          </p:nvPr>
        </p:nvSpPr>
        <p:spPr/>
        <p:txBody>
          <a:bodyPr>
            <a:normAutofit/>
          </a:bodyPr>
          <a:lstStyle/>
          <a:p>
            <a:pPr marL="0" indent="0">
              <a:buNone/>
            </a:pPr>
            <a:r>
              <a:rPr lang="en-GB" b="1" dirty="0">
                <a:solidFill>
                  <a:schemeClr val="tx1"/>
                </a:solidFill>
              </a:rPr>
              <a:t>Create a file object with </a:t>
            </a:r>
            <a:r>
              <a:rPr lang="en-GB" b="1" dirty="0">
                <a:solidFill>
                  <a:schemeClr val="tx1"/>
                </a:solidFill>
                <a:latin typeface="Courier New" panose="02070309020205020404" pitchFamily="49" charset="0"/>
              </a:rPr>
              <a:t>open():</a:t>
            </a:r>
          </a:p>
          <a:p>
            <a:endParaRPr lang="en-GB" dirty="0">
              <a:solidFill>
                <a:schemeClr val="tx1"/>
              </a:solidFill>
              <a:latin typeface="Courier New" panose="02070309020205020404" pitchFamily="49" charset="0"/>
            </a:endParaRPr>
          </a:p>
          <a:p>
            <a:pPr lvl="2"/>
            <a:endParaRPr lang="en-GB" dirty="0"/>
          </a:p>
          <a:p>
            <a:pPr marL="0" indent="0">
              <a:buNone/>
            </a:pPr>
            <a:r>
              <a:rPr lang="en-GB" b="1" dirty="0">
                <a:solidFill>
                  <a:schemeClr val="tx1"/>
                </a:solidFill>
              </a:rPr>
              <a:t>Read </a:t>
            </a:r>
            <a:r>
              <a:rPr lang="en-GB" b="1" i="1" dirty="0">
                <a:solidFill>
                  <a:schemeClr val="tx1"/>
                </a:solidFill>
              </a:rPr>
              <a:t>n</a:t>
            </a:r>
            <a:r>
              <a:rPr lang="en-GB" b="1" dirty="0">
                <a:solidFill>
                  <a:schemeClr val="tx1"/>
                </a:solidFill>
              </a:rPr>
              <a:t> characters (in text mode):</a:t>
            </a:r>
          </a:p>
          <a:p>
            <a:pPr marL="285750" lvl="1" indent="-285750"/>
            <a:r>
              <a:rPr lang="en-GB" sz="1800" dirty="0"/>
              <a:t> This may return fewer characters near end-of-file.</a:t>
            </a:r>
          </a:p>
          <a:p>
            <a:pPr marL="285750" lvl="1" indent="-285750"/>
            <a:r>
              <a:rPr lang="en-GB" sz="1800" dirty="0"/>
              <a:t> If </a:t>
            </a:r>
            <a:r>
              <a:rPr lang="en-GB" sz="1800" i="1" dirty="0"/>
              <a:t>n</a:t>
            </a:r>
            <a:r>
              <a:rPr lang="en-GB" sz="1800" dirty="0"/>
              <a:t> is not specified, the entire file is read.</a:t>
            </a:r>
          </a:p>
          <a:p>
            <a:pPr lvl="3"/>
            <a:endParaRPr lang="en-GB" dirty="0"/>
          </a:p>
          <a:p>
            <a:pPr lvl="3">
              <a:buFont typeface="Arial" panose="020B0604020202020204" pitchFamily="34" charset="0"/>
              <a:buChar char="•"/>
            </a:pPr>
            <a:endParaRPr lang="en-GB" sz="900" dirty="0"/>
          </a:p>
          <a:p>
            <a:pPr marL="0" indent="0">
              <a:buNone/>
            </a:pPr>
            <a:r>
              <a:rPr lang="en-GB" b="1" dirty="0">
                <a:solidFill>
                  <a:schemeClr val="tx1"/>
                </a:solidFill>
              </a:rPr>
              <a:t>Read a line</a:t>
            </a:r>
            <a:endParaRPr lang="en-GB" sz="800" dirty="0">
              <a:solidFill>
                <a:schemeClr val="tx1"/>
              </a:solidFill>
            </a:endParaRPr>
          </a:p>
          <a:p>
            <a:pPr marL="285750" lvl="1" indent="-285750"/>
            <a:r>
              <a:rPr lang="en-GB" sz="1800" dirty="0"/>
              <a:t> The line terminator "\n" is included.</a:t>
            </a:r>
          </a:p>
          <a:p>
            <a:pPr marL="285750" lvl="1" indent="-285750"/>
            <a:r>
              <a:rPr lang="en-GB" sz="1800" dirty="0"/>
              <a:t> Returns an empty string (False) at end-of-file.</a:t>
            </a:r>
          </a:p>
        </p:txBody>
      </p:sp>
      <p:sp>
        <p:nvSpPr>
          <p:cNvPr id="4" name="Text Box 5">
            <a:extLst>
              <a:ext uri="{FF2B5EF4-FFF2-40B4-BE49-F238E27FC236}">
                <a16:creationId xmlns:a16="http://schemas.microsoft.com/office/drawing/2014/main" id="{CCE6815B-1AB4-6CEC-E36D-009CA4832D16}"/>
              </a:ext>
            </a:extLst>
          </p:cNvPr>
          <p:cNvSpPr txBox="1">
            <a:spLocks noChangeArrowheads="1"/>
          </p:cNvSpPr>
          <p:nvPr/>
        </p:nvSpPr>
        <p:spPr bwMode="auto">
          <a:xfrm>
            <a:off x="900022" y="2143833"/>
            <a:ext cx="4479925"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infile</a:t>
            </a:r>
            <a:r>
              <a:rPr lang="en-GB" sz="1800" dirty="0">
                <a:solidFill>
                  <a:schemeClr val="bg1"/>
                </a:solidFill>
                <a:latin typeface="Consolas" panose="020B0609020204030204" pitchFamily="49" charset="0"/>
                <a:cs typeface="Courier New" panose="02070309020205020404" pitchFamily="49" charset="0"/>
              </a:rPr>
              <a:t> = </a:t>
            </a:r>
            <a:r>
              <a:rPr lang="en-GB" sz="1800" b="1" dirty="0">
                <a:solidFill>
                  <a:schemeClr val="bg1"/>
                </a:solidFill>
                <a:latin typeface="Consolas" panose="020B0609020204030204" pitchFamily="49" charset="0"/>
                <a:cs typeface="Courier New" panose="02070309020205020404" pitchFamily="49" charset="0"/>
              </a:rPr>
              <a:t>open</a:t>
            </a:r>
            <a:r>
              <a:rPr lang="en-GB" sz="1800" dirty="0">
                <a:solidFill>
                  <a:schemeClr val="bg1"/>
                </a:solidFill>
                <a:latin typeface="Consolas" panose="020B0609020204030204" pitchFamily="49" charset="0"/>
                <a:cs typeface="Courier New" panose="02070309020205020404" pitchFamily="49" charset="0"/>
              </a:rPr>
              <a:t>('filename', 'rt')</a:t>
            </a:r>
          </a:p>
        </p:txBody>
      </p:sp>
      <p:sp>
        <p:nvSpPr>
          <p:cNvPr id="3" name="Text Box 4">
            <a:extLst>
              <a:ext uri="{FF2B5EF4-FFF2-40B4-BE49-F238E27FC236}">
                <a16:creationId xmlns:a16="http://schemas.microsoft.com/office/drawing/2014/main" id="{A4EB20A2-CA55-4AA5-2CE4-98F49D8F1CFE}"/>
              </a:ext>
            </a:extLst>
          </p:cNvPr>
          <p:cNvSpPr txBox="1">
            <a:spLocks noChangeArrowheads="1"/>
          </p:cNvSpPr>
          <p:nvPr/>
        </p:nvSpPr>
        <p:spPr bwMode="auto">
          <a:xfrm>
            <a:off x="909547" y="3778994"/>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buffer</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42</a:t>
            </a:r>
            <a:r>
              <a:rPr lang="en-GB" sz="1800" b="1"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rPr>
              <a:t>	</a:t>
            </a:r>
          </a:p>
        </p:txBody>
      </p:sp>
      <p:sp>
        <p:nvSpPr>
          <p:cNvPr id="5" name="Text Box 6">
            <a:extLst>
              <a:ext uri="{FF2B5EF4-FFF2-40B4-BE49-F238E27FC236}">
                <a16:creationId xmlns:a16="http://schemas.microsoft.com/office/drawing/2014/main" id="{DD513846-0FE7-0BD9-D896-EA1D9BC3631A}"/>
              </a:ext>
            </a:extLst>
          </p:cNvPr>
          <p:cNvSpPr txBox="1">
            <a:spLocks noChangeArrowheads="1"/>
          </p:cNvSpPr>
          <p:nvPr/>
        </p:nvSpPr>
        <p:spPr bwMode="auto">
          <a:xfrm>
            <a:off x="909547" y="5292836"/>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line</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infile.readline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2CFCAC67-4C1A-3B93-AE51-390940570D45}"/>
              </a:ext>
            </a:extLst>
          </p:cNvPr>
          <p:cNvSpPr>
            <a:spLocks noGrp="1"/>
          </p:cNvSpPr>
          <p:nvPr>
            <p:ph type="sldNum" sz="quarter" idx="12"/>
          </p:nvPr>
        </p:nvSpPr>
        <p:spPr/>
        <p:txBody>
          <a:bodyPr/>
          <a:lstStyle/>
          <a:p>
            <a:fld id="{EF892D59-8F09-EF4B-AD6D-DA609442F868}" type="slidenum">
              <a:rPr lang="en-GB" smtClean="0"/>
              <a:pPr/>
              <a:t>5</a:t>
            </a:fld>
            <a:endParaRPr lang="en-GB"/>
          </a:p>
        </p:txBody>
      </p:sp>
    </p:spTree>
    <p:extLst>
      <p:ext uri="{BB962C8B-B14F-4D97-AF65-F5344CB8AC3E}">
        <p14:creationId xmlns:p14="http://schemas.microsoft.com/office/powerpoint/2010/main" val="11630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Reading tricks</a:t>
            </a:r>
          </a:p>
        </p:txBody>
      </p:sp>
      <p:sp>
        <p:nvSpPr>
          <p:cNvPr id="7171" name="Rectangle 3"/>
          <p:cNvSpPr>
            <a:spLocks noGrp="1" noChangeArrowheads="1"/>
          </p:cNvSpPr>
          <p:nvPr>
            <p:ph sz="quarter" idx="4"/>
          </p:nvPr>
        </p:nvSpPr>
        <p:spPr/>
        <p:txBody>
          <a:bodyPr/>
          <a:lstStyle/>
          <a:p>
            <a:pPr marL="0" indent="0">
              <a:buNone/>
            </a:pPr>
            <a:r>
              <a:rPr lang="en-GB" b="1" dirty="0">
                <a:solidFill>
                  <a:schemeClr val="tx1"/>
                </a:solidFill>
              </a:rPr>
              <a:t>Reading the whole file into a variable</a:t>
            </a:r>
          </a:p>
          <a:p>
            <a:pPr marL="285750" lvl="1" indent="-285750"/>
            <a:r>
              <a:rPr lang="en-GB" sz="1800" dirty="0"/>
              <a:t>Be careful of the file size.</a:t>
            </a:r>
          </a:p>
          <a:p>
            <a:pPr lvl="1"/>
            <a:endParaRPr lang="en-GB" sz="800" dirty="0"/>
          </a:p>
          <a:p>
            <a:pPr lvl="1"/>
            <a:endParaRPr lang="en-GB" dirty="0"/>
          </a:p>
          <a:p>
            <a:pPr lvl="1"/>
            <a:endParaRPr lang="en-GB" dirty="0"/>
          </a:p>
          <a:p>
            <a:pPr lvl="1"/>
            <a:endParaRPr lang="en-GB" dirty="0"/>
          </a:p>
          <a:p>
            <a:pPr marL="0" indent="0">
              <a:buNone/>
            </a:pPr>
            <a:r>
              <a:rPr lang="en-GB" b="1" dirty="0">
                <a:solidFill>
                  <a:schemeClr val="tx1"/>
                </a:solidFill>
              </a:rPr>
              <a:t>Reading a file sequentially in a loop</a:t>
            </a:r>
          </a:p>
          <a:p>
            <a:pPr marL="285750" lvl="1" indent="-285750">
              <a:tabLst>
                <a:tab pos="355600" algn="l"/>
              </a:tabLst>
            </a:pPr>
            <a:r>
              <a:rPr lang="en-GB" sz="1800" dirty="0"/>
              <a:t>Inefficient:</a:t>
            </a:r>
          </a:p>
          <a:p>
            <a:pPr lvl="2"/>
            <a:endParaRPr lang="en-GB" dirty="0"/>
          </a:p>
          <a:p>
            <a:pPr marL="88900" lvl="3" indent="0">
              <a:buNone/>
            </a:pPr>
            <a:endParaRPr lang="en-GB" dirty="0"/>
          </a:p>
          <a:p>
            <a:pPr marL="88900" lvl="3" indent="0">
              <a:buNone/>
            </a:pPr>
            <a:endParaRPr lang="en-GB" dirty="0"/>
          </a:p>
          <a:p>
            <a:pPr marL="285750" lvl="1" indent="-285750"/>
            <a:r>
              <a:rPr lang="en-GB" sz="1800" dirty="0"/>
              <a:t>Use the file object iterator:</a:t>
            </a:r>
          </a:p>
        </p:txBody>
      </p:sp>
      <p:pic>
        <p:nvPicPr>
          <p:cNvPr id="8" name="Graphic 7" descr="A red icon of a stopwatch indicating the associated code is inefficient">
            <a:extLst>
              <a:ext uri="{FF2B5EF4-FFF2-40B4-BE49-F238E27FC236}">
                <a16:creationId xmlns:a16="http://schemas.microsoft.com/office/drawing/2014/main" id="{0CEC7C67-4774-4EF4-817F-6F4A859E6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3199" y="4171703"/>
            <a:ext cx="650876" cy="650876"/>
          </a:xfrm>
          <a:prstGeom prst="rect">
            <a:avLst/>
          </a:prstGeom>
        </p:spPr>
      </p:pic>
      <p:pic>
        <p:nvPicPr>
          <p:cNvPr id="3" name="Picture 2" descr="A green tick icon that indicates the associated code is more efficient than the less efficient code listed above.">
            <a:extLst>
              <a:ext uri="{FF2B5EF4-FFF2-40B4-BE49-F238E27FC236}">
                <a16:creationId xmlns:a16="http://schemas.microsoft.com/office/drawing/2014/main" id="{D62CFA02-5744-21D9-A7F0-83AF4E866FDA}"/>
              </a:ext>
            </a:extLst>
          </p:cNvPr>
          <p:cNvPicPr>
            <a:picLocks noChangeAspect="1"/>
          </p:cNvPicPr>
          <p:nvPr/>
        </p:nvPicPr>
        <p:blipFill>
          <a:blip r:embed="rId5"/>
          <a:stretch>
            <a:fillRect/>
          </a:stretch>
        </p:blipFill>
        <p:spPr>
          <a:xfrm>
            <a:off x="6906734" y="5499280"/>
            <a:ext cx="543806" cy="554416"/>
          </a:xfrm>
          <a:prstGeom prst="rect">
            <a:avLst/>
          </a:prstGeom>
        </p:spPr>
      </p:pic>
      <p:sp>
        <p:nvSpPr>
          <p:cNvPr id="2" name="Slide Number Placeholder 1">
            <a:extLst>
              <a:ext uri="{FF2B5EF4-FFF2-40B4-BE49-F238E27FC236}">
                <a16:creationId xmlns:a16="http://schemas.microsoft.com/office/drawing/2014/main" id="{C18A78DE-4AF7-5B6E-15E0-C54850785540}"/>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4" name="Rectangle 4">
            <a:extLst>
              <a:ext uri="{FF2B5EF4-FFF2-40B4-BE49-F238E27FC236}">
                <a16:creationId xmlns:a16="http://schemas.microsoft.com/office/drawing/2014/main" id="{F3E07895-350B-13FB-13EC-A464ADB974EC}"/>
              </a:ext>
            </a:extLst>
          </p:cNvPr>
          <p:cNvSpPr txBox="1">
            <a:spLocks noChangeArrowheads="1"/>
          </p:cNvSpPr>
          <p:nvPr/>
        </p:nvSpPr>
        <p:spPr bwMode="auto">
          <a:xfrm>
            <a:off x="837894" y="2332290"/>
            <a:ext cx="604804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lines = open('brian.txt').read()</a:t>
            </a:r>
          </a:p>
          <a:p>
            <a:pPr marL="0" indent="0">
              <a:buNone/>
            </a:pPr>
            <a:r>
              <a:rPr lang="en-GB" altLang="en-US" dirty="0" err="1">
                <a:solidFill>
                  <a:schemeClr val="bg1"/>
                </a:solidFill>
                <a:latin typeface="Consolas" panose="020B0609020204030204" pitchFamily="49" charset="0"/>
                <a:cs typeface="Consolas" panose="020B0609020204030204" pitchFamily="49" charset="0"/>
              </a:rPr>
              <a:t>llines</a:t>
            </a:r>
            <a:r>
              <a:rPr lang="en-GB" altLang="en-US" dirty="0">
                <a:solidFill>
                  <a:schemeClr val="bg1"/>
                </a:solidFill>
                <a:latin typeface="Consolas" panose="020B0609020204030204" pitchFamily="49" charset="0"/>
                <a:cs typeface="Consolas" panose="020B0609020204030204" pitchFamily="49" charset="0"/>
              </a:rPr>
              <a:t> = open('brian.txt').read().</a:t>
            </a:r>
            <a:r>
              <a:rPr lang="en-GB" altLang="en-US" dirty="0" err="1">
                <a:solidFill>
                  <a:schemeClr val="bg1"/>
                </a:solidFill>
                <a:latin typeface="Consolas" panose="020B0609020204030204" pitchFamily="49" charset="0"/>
                <a:cs typeface="Consolas" panose="020B0609020204030204" pitchFamily="49" charset="0"/>
              </a:rPr>
              <a:t>splitlines</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err="1">
                <a:solidFill>
                  <a:schemeClr val="bg1"/>
                </a:solidFill>
                <a:latin typeface="Consolas" panose="020B0609020204030204" pitchFamily="49" charset="0"/>
                <a:cs typeface="Consolas" panose="020B0609020204030204" pitchFamily="49" charset="0"/>
              </a:rPr>
              <a:t>linelist</a:t>
            </a:r>
            <a:r>
              <a:rPr lang="en-GB" altLang="en-US" dirty="0">
                <a:solidFill>
                  <a:schemeClr val="bg1"/>
                </a:solidFill>
                <a:latin typeface="Consolas" panose="020B0609020204030204" pitchFamily="49" charset="0"/>
                <a:cs typeface="Consolas" panose="020B0609020204030204" pitchFamily="49" charset="0"/>
              </a:rPr>
              <a:t> = open('brian.txt').</a:t>
            </a:r>
            <a:r>
              <a:rPr lang="en-GB" altLang="en-US" dirty="0" err="1">
                <a:solidFill>
                  <a:schemeClr val="bg1"/>
                </a:solidFill>
                <a:latin typeface="Consolas" panose="020B0609020204030204" pitchFamily="49" charset="0"/>
                <a:cs typeface="Consolas" panose="020B0609020204030204" pitchFamily="49" charset="0"/>
              </a:rPr>
              <a:t>readlines</a:t>
            </a:r>
            <a:r>
              <a:rPr lang="en-GB" altLang="en-US" dirty="0">
                <a:solidFill>
                  <a:schemeClr val="bg1"/>
                </a:solidFill>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71508DAC-6527-A00D-A60C-9964B8FCC01C}"/>
              </a:ext>
            </a:extLst>
          </p:cNvPr>
          <p:cNvSpPr txBox="1">
            <a:spLocks noChangeArrowheads="1"/>
          </p:cNvSpPr>
          <p:nvPr/>
        </p:nvSpPr>
        <p:spPr bwMode="auto">
          <a:xfrm>
            <a:off x="820179" y="4137556"/>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open('lines.txt').readlines():</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7A6B93FB-A125-ACFB-C705-EDDCDF238B16}"/>
              </a:ext>
            </a:extLst>
          </p:cNvPr>
          <p:cNvSpPr txBox="1">
            <a:spLocks noChangeArrowheads="1"/>
          </p:cNvSpPr>
          <p:nvPr/>
        </p:nvSpPr>
        <p:spPr bwMode="auto">
          <a:xfrm>
            <a:off x="820179" y="5376519"/>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520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try/except/else/finally</a:t>
            </a:r>
          </a:p>
        </p:txBody>
      </p:sp>
      <p:sp>
        <p:nvSpPr>
          <p:cNvPr id="2" name="Text Placeholder 1"/>
          <p:cNvSpPr>
            <a:spLocks noGrp="1"/>
          </p:cNvSpPr>
          <p:nvPr>
            <p:ph sz="quarter" idx="4"/>
          </p:nvPr>
        </p:nvSpPr>
        <p:spPr/>
        <p:txBody>
          <a:bodyPr/>
          <a:lstStyle/>
          <a:p>
            <a:pPr marL="0" indent="0">
              <a:buNone/>
            </a:pPr>
            <a:r>
              <a:rPr lang="en-GB" b="1" dirty="0">
                <a:solidFill>
                  <a:schemeClr val="tx1"/>
                </a:solidFill>
              </a:rPr>
              <a:t>Under very rare circumstances, a file could be left open</a:t>
            </a:r>
          </a:p>
          <a:p>
            <a:pPr marL="285750" lvl="1" indent="-285750"/>
            <a:r>
              <a:rPr lang="en-GB" sz="1800" dirty="0"/>
              <a:t>An error could cause an unhandled exception</a:t>
            </a:r>
          </a:p>
          <a:p>
            <a:pPr marL="285750" lvl="1" indent="-285750"/>
            <a:r>
              <a:rPr lang="en-GB" sz="1800" dirty="0"/>
              <a:t>Leading to lost data or memory leaks</a:t>
            </a:r>
          </a:p>
          <a:p>
            <a:pPr marL="0" indent="0">
              <a:buNone/>
            </a:pPr>
            <a:r>
              <a:rPr lang="en-GB" b="1" dirty="0">
                <a:solidFill>
                  <a:schemeClr val="tx1"/>
                </a:solidFill>
              </a:rPr>
              <a:t>Use Exception Handler – try/except/finally</a:t>
            </a:r>
          </a:p>
          <a:p>
            <a:pPr marL="285750" lvl="1" indent="-285750"/>
            <a:r>
              <a:rPr lang="en-GB" sz="1800" dirty="0"/>
              <a:t>Ensures file handle is closed</a:t>
            </a:r>
          </a:p>
          <a:p>
            <a:pPr marL="285750" lvl="1" indent="-285750"/>
            <a:r>
              <a:rPr lang="en-GB" sz="1800" dirty="0"/>
              <a:t>Can catch named exceptions during opening</a:t>
            </a:r>
          </a:p>
          <a:p>
            <a:pPr marL="285750" lvl="1" indent="-285750"/>
            <a:r>
              <a:rPr lang="en-GB" sz="1800" dirty="0"/>
              <a:t>Else block only executes if try block succeeds</a:t>
            </a:r>
          </a:p>
          <a:p>
            <a:pPr marL="285750" lvl="1" indent="-285750"/>
            <a:r>
              <a:rPr lang="en-GB" dirty="0"/>
              <a:t>Finally block always executes</a:t>
            </a:r>
            <a:endParaRPr lang="en-GB" sz="1800" dirty="0"/>
          </a:p>
        </p:txBody>
      </p:sp>
      <p:sp>
        <p:nvSpPr>
          <p:cNvPr id="5" name="Slide Number Placeholder 4">
            <a:extLst>
              <a:ext uri="{FF2B5EF4-FFF2-40B4-BE49-F238E27FC236}">
                <a16:creationId xmlns:a16="http://schemas.microsoft.com/office/drawing/2014/main" id="{28EB35FA-4AA6-8072-C5B4-4CD2CB9FD91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6" name="Rectangle 4">
            <a:extLst>
              <a:ext uri="{FF2B5EF4-FFF2-40B4-BE49-F238E27FC236}">
                <a16:creationId xmlns:a16="http://schemas.microsoft.com/office/drawing/2014/main" id="{4771CFD1-7E30-6C64-4AB0-F17FA9387DBC}"/>
              </a:ext>
            </a:extLst>
          </p:cNvPr>
          <p:cNvSpPr txBox="1">
            <a:spLocks noChangeArrowheads="1"/>
          </p:cNvSpPr>
          <p:nvPr/>
        </p:nvSpPr>
        <p:spPr bwMode="auto">
          <a:xfrm>
            <a:off x="6187151" y="2991012"/>
            <a:ext cx="5651788" cy="373948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b="1" dirty="0">
                <a:solidFill>
                  <a:schemeClr val="accent1"/>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a:t>
            </a:r>
            <a:r>
              <a:rPr lang="en-GB" altLang="en-US" dirty="0">
                <a:solidFill>
                  <a:schemeClr val="bg1"/>
                </a:solidFill>
                <a:latin typeface="Consolas" panose="020B0609020204030204" pitchFamily="49" charset="0"/>
                <a:cs typeface="Consolas" panose="020B0609020204030204" pitchFamily="49" charset="0"/>
              </a:rPr>
              <a:t> = open('spam.txt', '</a:t>
            </a:r>
            <a:r>
              <a:rPr lang="en-GB" altLang="en-US" dirty="0" err="1">
                <a:solidFill>
                  <a:schemeClr val="bg1"/>
                </a:solidFill>
                <a:latin typeface="Consolas" panose="020B0609020204030204" pitchFamily="49" charset="0"/>
                <a:cs typeface="Consolas" panose="020B0609020204030204" pitchFamily="49" charset="0"/>
              </a:rPr>
              <a:t>wt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except</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FileNotFoundError</a:t>
            </a:r>
            <a:r>
              <a:rPr lang="en-GB" altLang="en-US" dirty="0">
                <a:solidFill>
                  <a:schemeClr val="bg1"/>
                </a:solidFill>
                <a:latin typeface="Consolas" panose="020B0609020204030204" pitchFamily="49" charset="0"/>
                <a:cs typeface="Consolas" panose="020B0609020204030204" pitchFamily="49" charset="0"/>
              </a:rPr>
              <a:t> as err:</a:t>
            </a:r>
          </a:p>
          <a:p>
            <a:pPr marL="0" indent="0">
              <a:buNone/>
            </a:pPr>
            <a:r>
              <a:rPr lang="en-GB" altLang="en-US" dirty="0">
                <a:solidFill>
                  <a:schemeClr val="bg1"/>
                </a:solidFill>
                <a:latin typeface="Consolas" panose="020B0609020204030204" pitchFamily="49" charset="0"/>
                <a:cs typeface="Consolas" panose="020B0609020204030204" pitchFamily="49" charset="0"/>
              </a:rPr>
              <a:t>    print('Blooming Vikings!')</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fh_out.write</a:t>
            </a:r>
            <a:r>
              <a:rPr lang="en-GB" altLang="en-US" dirty="0">
                <a:solidFill>
                  <a:schemeClr val="bg1"/>
                </a:solidFill>
                <a:latin typeface="Consolas" panose="020B0609020204030204" pitchFamily="49" charset="0"/>
                <a:cs typeface="Consolas" panose="020B0609020204030204" pitchFamily="49" charset="0"/>
              </a:rPr>
              <a:t>('Spam, spam, spam!')</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finally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 Always close file handle </a:t>
            </a:r>
            <a:r>
              <a:rPr lang="en-GB" altLang="en-US" dirty="0" err="1">
                <a:solidFill>
                  <a:schemeClr val="bg1"/>
                </a:solidFill>
                <a:latin typeface="Consolas" panose="020B0609020204030204" pitchFamily="49" charset="0"/>
                <a:cs typeface="Consolas" panose="020B0609020204030204" pitchFamily="49" charset="0"/>
              </a:rPr>
              <a:t>afer</a:t>
            </a:r>
            <a:r>
              <a:rPr lang="en-GB" altLang="en-US" dirty="0">
                <a:solidFill>
                  <a:schemeClr val="bg1"/>
                </a:solidFill>
                <a:latin typeface="Consolas" panose="020B0609020204030204" pitchFamily="49" charset="0"/>
                <a:cs typeface="Consolas" panose="020B0609020204030204" pitchFamily="49" charset="0"/>
              </a:rPr>
              <a:t> use</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49C6792D-FFED-7F9E-0489-17EABD693006}"/>
              </a:ext>
            </a:extLst>
          </p:cNvPr>
          <p:cNvSpPr txBox="1"/>
          <p:nvPr/>
        </p:nvSpPr>
        <p:spPr>
          <a:xfrm>
            <a:off x="1996439" y="5319058"/>
            <a:ext cx="3657600" cy="923330"/>
          </a:xfrm>
          <a:prstGeom prst="rect">
            <a:avLst/>
          </a:prstGeom>
          <a:solidFill>
            <a:schemeClr val="accent2">
              <a:lumMod val="40000"/>
              <a:lumOff val="60000"/>
            </a:schemeClr>
          </a:solidFill>
          <a:ln>
            <a:noFill/>
          </a:ln>
        </p:spPr>
        <p:txBody>
          <a:bodyPr wrap="square" rtlCol="0">
            <a:spAutoFit/>
          </a:bodyPr>
          <a:lstStyle/>
          <a:p>
            <a:r>
              <a:rPr lang="en-GB" dirty="0"/>
              <a:t>Nested try block protects the write, and finally block ensures file handle is always closed</a:t>
            </a:r>
          </a:p>
        </p:txBody>
      </p:sp>
      <p:sp>
        <p:nvSpPr>
          <p:cNvPr id="9" name="Line 11">
            <a:extLst>
              <a:ext uri="{FF2B5EF4-FFF2-40B4-BE49-F238E27FC236}">
                <a16:creationId xmlns:a16="http://schemas.microsoft.com/office/drawing/2014/main" id="{FCBD899D-5C50-0208-4560-F50E0BD8E05E}"/>
              </a:ext>
            </a:extLst>
          </p:cNvPr>
          <p:cNvSpPr>
            <a:spLocks noChangeShapeType="1"/>
          </p:cNvSpPr>
          <p:nvPr/>
        </p:nvSpPr>
        <p:spPr bwMode="auto">
          <a:xfrm flipV="1">
            <a:off x="5654040" y="5783580"/>
            <a:ext cx="955039" cy="0"/>
          </a:xfrm>
          <a:prstGeom prst="line">
            <a:avLst/>
          </a:prstGeom>
          <a:noFill/>
          <a:ln w="19050">
            <a:solidFill>
              <a:schemeClr val="accent2">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CB1E56A8-362B-5FA3-BA8D-ED0ADC102483}"/>
              </a:ext>
            </a:extLst>
          </p:cNvPr>
          <p:cNvSpPr/>
          <p:nvPr/>
        </p:nvSpPr>
        <p:spPr>
          <a:xfrm>
            <a:off x="6704979" y="4885701"/>
            <a:ext cx="5042520" cy="1790110"/>
          </a:xfrm>
          <a:prstGeom prst="roundRect">
            <a:avLst>
              <a:gd name="adj" fmla="val 10708"/>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A092633-5779-21D5-EC34-D43CA8FEB08D}"/>
              </a:ext>
            </a:extLst>
          </p:cNvPr>
          <p:cNvSpPr txBox="1"/>
          <p:nvPr/>
        </p:nvSpPr>
        <p:spPr>
          <a:xfrm>
            <a:off x="2812362" y="4464008"/>
            <a:ext cx="2796893"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First try block protects the open() call</a:t>
            </a:r>
          </a:p>
        </p:txBody>
      </p:sp>
      <p:sp>
        <p:nvSpPr>
          <p:cNvPr id="14" name="Line 11">
            <a:extLst>
              <a:ext uri="{FF2B5EF4-FFF2-40B4-BE49-F238E27FC236}">
                <a16:creationId xmlns:a16="http://schemas.microsoft.com/office/drawing/2014/main" id="{6F5F9D96-2750-35C8-DCA7-AD5D22F938F7}"/>
              </a:ext>
            </a:extLst>
          </p:cNvPr>
          <p:cNvSpPr>
            <a:spLocks noChangeShapeType="1"/>
          </p:cNvSpPr>
          <p:nvPr/>
        </p:nvSpPr>
        <p:spPr bwMode="auto">
          <a:xfrm flipV="1">
            <a:off x="5609255" y="4670383"/>
            <a:ext cx="533111" cy="11678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9ED81F88-FF3F-DA1D-1E11-E0B42EBF48E9}"/>
              </a:ext>
            </a:extLst>
          </p:cNvPr>
          <p:cNvSpPr/>
          <p:nvPr/>
        </p:nvSpPr>
        <p:spPr>
          <a:xfrm>
            <a:off x="6262037" y="3015709"/>
            <a:ext cx="4497404" cy="1771465"/>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339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Context Resource Manager</a:t>
            </a:r>
          </a:p>
        </p:txBody>
      </p:sp>
      <p:sp>
        <p:nvSpPr>
          <p:cNvPr id="2" name="Text Placeholder 1"/>
          <p:cNvSpPr>
            <a:spLocks noGrp="1"/>
          </p:cNvSpPr>
          <p:nvPr>
            <p:ph sz="quarter" idx="4"/>
          </p:nvPr>
        </p:nvSpPr>
        <p:spPr/>
        <p:txBody>
          <a:bodyPr/>
          <a:lstStyle/>
          <a:p>
            <a:pPr marL="0" indent="0">
              <a:spcBef>
                <a:spcPts val="600"/>
              </a:spcBef>
              <a:buNone/>
            </a:pPr>
            <a:r>
              <a:rPr lang="en-GB" b="1" dirty="0">
                <a:solidFill>
                  <a:schemeClr val="tx1"/>
                </a:solidFill>
              </a:rPr>
              <a:t>Under very rare circumstances, a file could be left open.</a:t>
            </a:r>
          </a:p>
          <a:p>
            <a:pPr marL="269875" lvl="1" indent="-269875">
              <a:spcBef>
                <a:spcPts val="600"/>
              </a:spcBef>
              <a:buFont typeface="Arial" panose="020B0604020202020204" pitchFamily="34" charset="0"/>
              <a:buChar char="•"/>
            </a:pPr>
            <a:r>
              <a:rPr lang="en-GB" sz="1800" dirty="0"/>
              <a:t>An error could cause an unhandled exception.</a:t>
            </a:r>
          </a:p>
          <a:p>
            <a:pPr marL="0" indent="0">
              <a:spcBef>
                <a:spcPts val="600"/>
              </a:spcBef>
              <a:buNone/>
            </a:pPr>
            <a:r>
              <a:rPr lang="en-GB" b="1" dirty="0">
                <a:solidFill>
                  <a:schemeClr val="tx1"/>
                </a:solidFill>
              </a:rPr>
              <a:t>Some python classes are </a:t>
            </a:r>
            <a:r>
              <a:rPr lang="en-GB" b="1" i="1" dirty="0">
                <a:solidFill>
                  <a:schemeClr val="tx1"/>
                </a:solidFill>
              </a:rPr>
              <a:t>context managers.</a:t>
            </a:r>
          </a:p>
          <a:p>
            <a:pPr marL="269875" lvl="1" indent="-269875">
              <a:spcBef>
                <a:spcPts val="600"/>
              </a:spcBef>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io</a:t>
            </a:r>
            <a:r>
              <a:rPr lang="en-GB" sz="1800" dirty="0"/>
              <a:t> is the most common - file objects are context objects.</a:t>
            </a:r>
          </a:p>
          <a:p>
            <a:pPr marL="269875" lvl="1" indent="-269875">
              <a:spcBef>
                <a:spcPts val="600"/>
              </a:spcBef>
              <a:buFont typeface="Arial" panose="020B0604020202020204" pitchFamily="34" charset="0"/>
              <a:buChar char="•"/>
            </a:pPr>
            <a:r>
              <a:rPr lang="en-GB" sz="1800" dirty="0"/>
              <a:t>Uses the </a:t>
            </a:r>
            <a:r>
              <a:rPr lang="en-GB" sz="1800" dirty="0">
                <a:latin typeface="Courier New" panose="02070309020205020404" pitchFamily="49" charset="0"/>
                <a:cs typeface="Courier New" panose="02070309020205020404" pitchFamily="49" charset="0"/>
              </a:rPr>
              <a:t>with</a:t>
            </a:r>
            <a:r>
              <a:rPr lang="en-GB" sz="1800" dirty="0"/>
              <a:t> keyword.</a:t>
            </a:r>
          </a:p>
          <a:p>
            <a:pPr marL="0" indent="0">
              <a:spcBef>
                <a:spcPts val="600"/>
              </a:spcBef>
              <a:buNone/>
            </a:pPr>
            <a:r>
              <a:rPr lang="en-GB" b="1" dirty="0">
                <a:solidFill>
                  <a:schemeClr val="tx1"/>
                </a:solidFill>
              </a:rPr>
              <a:t>Ensures files are closed on error.</a:t>
            </a:r>
          </a:p>
          <a:p>
            <a:pPr marL="269875" lvl="1" indent="-269875">
              <a:spcBef>
                <a:spcPts val="600"/>
              </a:spcBef>
              <a:buFont typeface="Arial" panose="020B0604020202020204" pitchFamily="34" charset="0"/>
              <a:buChar char="•"/>
            </a:pPr>
            <a:r>
              <a:rPr lang="en-GB" sz="1800" dirty="0"/>
              <a:t>This usually happens anyway with a for loop.</a:t>
            </a:r>
          </a:p>
          <a:p>
            <a:pPr marL="269875" lvl="1" indent="-269875">
              <a:spcBef>
                <a:spcPts val="600"/>
              </a:spcBef>
              <a:buFont typeface="Arial" panose="020B0604020202020204" pitchFamily="34" charset="0"/>
              <a:buChar char="•"/>
            </a:pPr>
            <a:r>
              <a:rPr lang="en-GB" sz="1800" dirty="0"/>
              <a:t>This is rarely needed - but safer!</a:t>
            </a:r>
          </a:p>
        </p:txBody>
      </p:sp>
      <p:sp>
        <p:nvSpPr>
          <p:cNvPr id="4" name="TextBox 4"/>
          <p:cNvSpPr txBox="1">
            <a:spLocks noChangeArrowheads="1"/>
          </p:cNvSpPr>
          <p:nvPr/>
        </p:nvSpPr>
        <p:spPr bwMode="auto">
          <a:xfrm>
            <a:off x="810579" y="4384659"/>
            <a:ext cx="4870244"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with open('spam.txt', 'rt') as </a:t>
            </a:r>
            <a:r>
              <a:rPr lang="en-GB" sz="1800" b="1" dirty="0" err="1">
                <a:solidFill>
                  <a:schemeClr val="accent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for line in </a:t>
            </a:r>
            <a:r>
              <a:rPr lang="en-GB" sz="1800" dirty="0" err="1">
                <a:solidFill>
                  <a:schemeClr val="bg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print(line, end='')</a:t>
            </a:r>
          </a:p>
          <a:p>
            <a:pPr>
              <a:spcBef>
                <a:spcPct val="0"/>
              </a:spcBef>
            </a:pPr>
            <a:endParaRPr lang="en-GB" sz="800" dirty="0">
              <a:solidFill>
                <a:schemeClr val="bg1"/>
              </a:solidFill>
              <a:latin typeface="Consolas" panose="020B0609020204030204" pitchFamily="49" charset="0"/>
            </a:endParaRPr>
          </a:p>
        </p:txBody>
      </p:sp>
      <p:sp>
        <p:nvSpPr>
          <p:cNvPr id="6" name="Slide Number Placeholder 5">
            <a:extLst>
              <a:ext uri="{FF2B5EF4-FFF2-40B4-BE49-F238E27FC236}">
                <a16:creationId xmlns:a16="http://schemas.microsoft.com/office/drawing/2014/main" id="{8E11C17D-DC77-1201-B5F3-26398AADC640}"/>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7" name="TextBox 6">
            <a:extLst>
              <a:ext uri="{FF2B5EF4-FFF2-40B4-BE49-F238E27FC236}">
                <a16:creationId xmlns:a16="http://schemas.microsoft.com/office/drawing/2014/main" id="{83332BF2-A978-34E7-66DA-C0DB914F03B7}"/>
              </a:ext>
            </a:extLst>
          </p:cNvPr>
          <p:cNvSpPr txBox="1"/>
          <p:nvPr/>
        </p:nvSpPr>
        <p:spPr>
          <a:xfrm>
            <a:off x="6289039" y="4634420"/>
            <a:ext cx="348996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err="1"/>
              <a:t>fh_in</a:t>
            </a:r>
            <a:r>
              <a:rPr lang="en-GB" dirty="0"/>
              <a:t> is a file and context object</a:t>
            </a:r>
          </a:p>
          <a:p>
            <a:r>
              <a:rPr lang="en-GB" dirty="0"/>
              <a:t>and only exists for this block</a:t>
            </a:r>
          </a:p>
        </p:txBody>
      </p:sp>
      <p:sp>
        <p:nvSpPr>
          <p:cNvPr id="8" name="Line 11">
            <a:extLst>
              <a:ext uri="{FF2B5EF4-FFF2-40B4-BE49-F238E27FC236}">
                <a16:creationId xmlns:a16="http://schemas.microsoft.com/office/drawing/2014/main" id="{C0B725CC-D0A0-9595-9BE9-576A4F2C4665}"/>
              </a:ext>
            </a:extLst>
          </p:cNvPr>
          <p:cNvSpPr>
            <a:spLocks noChangeShapeType="1"/>
          </p:cNvSpPr>
          <p:nvPr/>
        </p:nvSpPr>
        <p:spPr bwMode="auto">
          <a:xfrm flipH="1" flipV="1">
            <a:off x="5558934" y="4963160"/>
            <a:ext cx="730105"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A4540C6E-FD59-1ACD-1088-808D6565935E}"/>
              </a:ext>
            </a:extLst>
          </p:cNvPr>
          <p:cNvSpPr/>
          <p:nvPr/>
        </p:nvSpPr>
        <p:spPr>
          <a:xfrm>
            <a:off x="1363980" y="4701121"/>
            <a:ext cx="4132580" cy="589171"/>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DF932E5B-8495-8DB6-3DB9-6220B0460F71}"/>
              </a:ext>
            </a:extLst>
          </p:cNvPr>
          <p:cNvSpPr>
            <a:spLocks noChangeShapeType="1"/>
          </p:cNvSpPr>
          <p:nvPr/>
        </p:nvSpPr>
        <p:spPr bwMode="auto">
          <a:xfrm>
            <a:off x="5102861" y="4701121"/>
            <a:ext cx="7619" cy="53762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51579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Writing to files from Python</a:t>
            </a:r>
          </a:p>
        </p:txBody>
      </p:sp>
      <p:sp>
        <p:nvSpPr>
          <p:cNvPr id="10243" name="Rectangle 3"/>
          <p:cNvSpPr>
            <a:spLocks noGrp="1" noChangeArrowheads="1"/>
          </p:cNvSpPr>
          <p:nvPr>
            <p:ph type="body" sz="quarter" idx="14"/>
          </p:nvPr>
        </p:nvSpPr>
        <p:spPr/>
        <p:txBody>
          <a:bodyPr>
            <a:normAutofit/>
          </a:bodyPr>
          <a:lstStyle/>
          <a:p>
            <a:r>
              <a:rPr lang="en-GB" b="1" dirty="0">
                <a:solidFill>
                  <a:schemeClr val="tx1"/>
                </a:solidFill>
              </a:rPr>
              <a:t>Open a file handle with </a:t>
            </a:r>
            <a:r>
              <a:rPr lang="en-GB" b="1" dirty="0">
                <a:solidFill>
                  <a:schemeClr val="tx1"/>
                </a:solidFill>
                <a:latin typeface="Courier New" panose="02070309020205020404" pitchFamily="49" charset="0"/>
              </a:rPr>
              <a:t>open:</a:t>
            </a:r>
          </a:p>
          <a:p>
            <a:pPr marL="285750" lvl="1" indent="-285750"/>
            <a:r>
              <a:rPr lang="en-GB" sz="1800" dirty="0"/>
              <a:t>Specifying write or append.</a:t>
            </a:r>
          </a:p>
          <a:p>
            <a:pPr marL="285750" lvl="1" indent="-285750"/>
            <a:endParaRPr lang="en-GB" dirty="0"/>
          </a:p>
          <a:p>
            <a:pPr marL="285750" lvl="1" indent="-285750"/>
            <a:endParaRPr lang="en-GB" dirty="0"/>
          </a:p>
          <a:p>
            <a:pPr marL="285750" lvl="1" indent="-285750"/>
            <a:endParaRPr lang="en-GB" sz="1800" dirty="0"/>
          </a:p>
          <a:p>
            <a:pPr marL="285750" lvl="1" indent="-285750"/>
            <a:r>
              <a:rPr lang="en-GB" sz="1800" dirty="0"/>
              <a:t>Write a string.</a:t>
            </a:r>
          </a:p>
          <a:p>
            <a:pPr marL="285750" lvl="2" indent="-285750"/>
            <a:r>
              <a:rPr lang="en-GB" sz="1800" dirty="0"/>
              <a:t>Append "\n" to make it a line.</a:t>
            </a:r>
          </a:p>
          <a:p>
            <a:pPr marL="285750" lvl="2" indent="-285750"/>
            <a:r>
              <a:rPr lang="en-GB" sz="1800" dirty="0"/>
              <a:t>Returns the number of chars (text) or bytes (binary) written.</a:t>
            </a:r>
          </a:p>
          <a:p>
            <a:pPr marL="285750" lvl="3" indent="-285750"/>
            <a:endParaRPr lang="en-GB" dirty="0"/>
          </a:p>
          <a:p>
            <a:pPr marL="285750" lvl="3" indent="-285750"/>
            <a:endParaRPr lang="en-GB" dirty="0"/>
          </a:p>
          <a:p>
            <a:pPr marL="285750" lvl="1" indent="-285750"/>
            <a:r>
              <a:rPr lang="en-GB" sz="1800" dirty="0"/>
              <a:t>Write strings from a list.</a:t>
            </a:r>
          </a:p>
          <a:p>
            <a:pPr marL="285750" lvl="2" indent="-285750"/>
            <a:r>
              <a:rPr lang="en-GB" sz="1800" dirty="0"/>
              <a:t>Append "\n" to each element to make lines.</a:t>
            </a:r>
          </a:p>
        </p:txBody>
      </p:sp>
      <p:sp>
        <p:nvSpPr>
          <p:cNvPr id="10244" name="Rectangle 4"/>
          <p:cNvSpPr>
            <a:spLocks noChangeArrowheads="1"/>
          </p:cNvSpPr>
          <p:nvPr/>
        </p:nvSpPr>
        <p:spPr bwMode="auto">
          <a:xfrm>
            <a:off x="808851" y="2370245"/>
            <a:ext cx="4479429" cy="641431"/>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a:solidFill>
                  <a:schemeClr val="bg1"/>
                </a:solidFill>
                <a:latin typeface="Consolas" panose="020B0609020204030204" pitchFamily="49" charset="0"/>
                <a:cs typeface="Courier New" panose="02070309020205020404" pitchFamily="49" charset="0"/>
              </a:rPr>
              <a:t>output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mode='</a:t>
            </a:r>
            <a:r>
              <a:rPr lang="en-GB" b="1" dirty="0">
                <a:solidFill>
                  <a:schemeClr val="bg1"/>
                </a:solidFill>
                <a:latin typeface="Consolas" panose="020B0609020204030204" pitchFamily="49" charset="0"/>
                <a:cs typeface="Courier New" panose="02070309020205020404" pitchFamily="49" charset="0"/>
              </a:rPr>
              <a:t>w</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append = open('logfile’, mode='</a:t>
            </a:r>
            <a:r>
              <a:rPr lang="en-GB" b="1" dirty="0">
                <a:solidFill>
                  <a:schemeClr val="bg1"/>
                </a:solidFill>
                <a:latin typeface="Consolas" panose="020B0609020204030204" pitchFamily="49" charset="0"/>
                <a:cs typeface="Courier New" panose="02070309020205020404" pitchFamily="49" charset="0"/>
              </a:rPr>
              <a:t>a</a:t>
            </a:r>
            <a:r>
              <a:rPr lang="en-GB" dirty="0">
                <a:solidFill>
                  <a:schemeClr val="bg1"/>
                </a:solidFill>
                <a:latin typeface="Consolas" panose="020B0609020204030204" pitchFamily="49" charset="0"/>
                <a:cs typeface="Courier New" panose="02070309020205020404" pitchFamily="49" charset="0"/>
              </a:rPr>
              <a:t>')</a:t>
            </a:r>
          </a:p>
        </p:txBody>
      </p:sp>
      <p:sp>
        <p:nvSpPr>
          <p:cNvPr id="10246" name="Rectangle 6"/>
          <p:cNvSpPr>
            <a:spLocks noChangeArrowheads="1"/>
          </p:cNvSpPr>
          <p:nvPr/>
        </p:nvSpPr>
        <p:spPr bwMode="auto">
          <a:xfrm>
            <a:off x="815200" y="4253938"/>
            <a:ext cx="3962540" cy="373063"/>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num</a:t>
            </a:r>
            <a:r>
              <a:rPr lang="en-GB" dirty="0">
                <a:solidFill>
                  <a:schemeClr val="bg1"/>
                </a:solidFill>
                <a:latin typeface="Consolas" panose="020B0609020204030204" pitchFamily="49" charset="0"/>
                <a:cs typeface="Courier New" panose="02070309020205020404" pitchFamily="49" charset="0"/>
              </a:rPr>
              <a:t> = </a:t>
            </a:r>
            <a:r>
              <a:rPr lang="en-GB" dirty="0" err="1">
                <a:solidFill>
                  <a:schemeClr val="bg1"/>
                </a:solidFill>
                <a:latin typeface="Consolas" panose="020B0609020204030204" pitchFamily="49" charset="0"/>
                <a:cs typeface="Courier New" panose="02070309020205020404" pitchFamily="49" charset="0"/>
              </a:rPr>
              <a:t>output.write</a:t>
            </a:r>
            <a:r>
              <a:rPr lang="en-GB" dirty="0">
                <a:solidFill>
                  <a:schemeClr val="bg1"/>
                </a:solidFill>
                <a:latin typeface="Consolas" panose="020B0609020204030204" pitchFamily="49" charset="0"/>
                <a:cs typeface="Courier New" panose="02070309020205020404" pitchFamily="49" charset="0"/>
              </a:rPr>
              <a:t>("Hello</a:t>
            </a:r>
            <a:r>
              <a:rPr lang="en-GB" b="1" dirty="0">
                <a:solidFill>
                  <a:schemeClr val="accent1"/>
                </a:solidFill>
                <a:latin typeface="Consolas" panose="020B0609020204030204" pitchFamily="49" charset="0"/>
                <a:cs typeface="Courier New" panose="02070309020205020404" pitchFamily="49" charset="0"/>
              </a:rPr>
              <a:t>\n</a:t>
            </a:r>
            <a:r>
              <a:rPr lang="en-GB" dirty="0">
                <a:solidFill>
                  <a:schemeClr val="bg1"/>
                </a:solidFill>
                <a:latin typeface="Consolas" panose="020B0609020204030204" pitchFamily="49" charset="0"/>
                <a:cs typeface="Courier New" panose="02070309020205020404" pitchFamily="49" charset="0"/>
              </a:rPr>
              <a:t>")	</a:t>
            </a:r>
          </a:p>
        </p:txBody>
      </p:sp>
      <p:sp>
        <p:nvSpPr>
          <p:cNvPr id="10245" name="Rectangle 5"/>
          <p:cNvSpPr>
            <a:spLocks noChangeArrowheads="1"/>
          </p:cNvSpPr>
          <p:nvPr/>
        </p:nvSpPr>
        <p:spPr bwMode="auto">
          <a:xfrm>
            <a:off x="808850" y="5489932"/>
            <a:ext cx="3968890"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output.writelines</a:t>
            </a:r>
            <a:r>
              <a:rPr lang="en-GB" dirty="0">
                <a:solidFill>
                  <a:schemeClr val="bg1"/>
                </a:solidFill>
                <a:latin typeface="Consolas" panose="020B0609020204030204" pitchFamily="49" charset="0"/>
                <a:cs typeface="Courier New" panose="02070309020205020404" pitchFamily="49" charset="0"/>
              </a:rPr>
              <a:t>(list)</a:t>
            </a:r>
          </a:p>
        </p:txBody>
      </p:sp>
      <p:sp>
        <p:nvSpPr>
          <p:cNvPr id="2" name="Slide Number Placeholder 1">
            <a:extLst>
              <a:ext uri="{FF2B5EF4-FFF2-40B4-BE49-F238E27FC236}">
                <a16:creationId xmlns:a16="http://schemas.microsoft.com/office/drawing/2014/main" id="{B496089A-413B-1D10-E592-CDFB9081B745}"/>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41448258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20296</TotalTime>
  <Words>6973</Words>
  <Application>Microsoft Office PowerPoint</Application>
  <PresentationFormat>Widescreen</PresentationFormat>
  <Paragraphs>684</Paragraphs>
  <Slides>26</Slides>
  <Notes>26</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26</vt:i4>
      </vt:variant>
    </vt:vector>
  </HeadingPairs>
  <TitlesOfParts>
    <vt:vector size="52" baseType="lpstr">
      <vt:lpstr>Figtree</vt:lpstr>
      <vt:lpstr>Figtree Light</vt:lpstr>
      <vt:lpstr>Consolas</vt:lpstr>
      <vt:lpstr>Courier New</vt:lpstr>
      <vt:lpstr>Montserrat</vt:lpstr>
      <vt:lpstr>Arial</vt:lpstr>
      <vt:lpstr>Montserrat Black</vt:lpstr>
      <vt:lpstr>Aptos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7 - Data storage and file handling</vt:lpstr>
      <vt:lpstr>PowerPoint Presentation</vt:lpstr>
      <vt:lpstr>Interacting with files</vt:lpstr>
      <vt:lpstr>New file objects</vt:lpstr>
      <vt:lpstr>Reading files into Python</vt:lpstr>
      <vt:lpstr>Reading tricks</vt:lpstr>
      <vt:lpstr>Managing file handles using try/except/else/finally</vt:lpstr>
      <vt:lpstr>Managing file handles using Context Resource Manager</vt:lpstr>
      <vt:lpstr>Writing to files from Python</vt:lpstr>
      <vt:lpstr>Binary mode</vt:lpstr>
      <vt:lpstr>Standard streams</vt:lpstr>
      <vt:lpstr>Standard streams</vt:lpstr>
      <vt:lpstr>More tricks</vt:lpstr>
      <vt:lpstr>Random access</vt:lpstr>
      <vt:lpstr>Python pickle persistence </vt:lpstr>
      <vt:lpstr>Python pickle persistence </vt:lpstr>
      <vt:lpstr>Pickle protocols</vt:lpstr>
      <vt:lpstr>Build some shelves</vt:lpstr>
      <vt:lpstr>Compression</vt:lpstr>
      <vt:lpstr>Other compression modules</vt:lpstr>
      <vt:lpstr>Review Questions</vt:lpstr>
      <vt:lpstr>Review Questions</vt:lpstr>
      <vt:lpstr>Summary</vt:lpstr>
      <vt:lpstr>Database interface overview</vt:lpstr>
      <vt:lpstr>Example - SQLite from Python</vt:lpstr>
      <vt:lpstr>Binary files - struct.pack/unpack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52</cp:revision>
  <dcterms:created xsi:type="dcterms:W3CDTF">2024-06-24T11:44:08Z</dcterms:created>
  <dcterms:modified xsi:type="dcterms:W3CDTF">2025-10-29T14:07:40Z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